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336" r:id="rId6"/>
    <p:sldId id="347"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264" r:id="rId25"/>
  </p:sldIdLst>
  <p:sldSz cx="12192000" cy="6858000"/>
  <p:notesSz cx="6954838" cy="93091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88B61D-B010-8825-B3C7-73774AC03491}" name="Edgaras Reut" initials="ER" userId="S::edgar.reut@solet.lt::21ca8024-4337-4496-877a-decd766b73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ZLIENE,Lina" initials="U" lastIdx="38" clrIdx="0">
    <p:extLst>
      <p:ext uri="{19B8F6BF-5375-455C-9EA6-DF929625EA0E}">
        <p15:presenceInfo xmlns:p15="http://schemas.microsoft.com/office/powerpoint/2012/main" userId="S-1-5-21-456649036-907284952-2717384052-1145" providerId="AD"/>
      </p:ext>
    </p:extLst>
  </p:cmAuthor>
  <p:cmAuthor id="2" name="LIUTKEVIČIŪTĖ, Inga | Turto bankas" initials="LI|Tb" lastIdx="1" clrIdx="1">
    <p:extLst>
      <p:ext uri="{19B8F6BF-5375-455C-9EA6-DF929625EA0E}">
        <p15:presenceInfo xmlns:p15="http://schemas.microsoft.com/office/powerpoint/2012/main" userId="S-1-5-21-456649036-907284952-2717384052-2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35"/>
    <a:srgbClr val="339966"/>
    <a:srgbClr val="F494C2"/>
    <a:srgbClr val="FFCCCC"/>
    <a:srgbClr val="E498AE"/>
    <a:srgbClr val="C4325A"/>
    <a:srgbClr val="FF0909"/>
    <a:srgbClr val="CCFFCC"/>
    <a:srgbClr val="CC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utinis stilius 3 – paryškinima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Vidutinis stilius 3 – paryškinima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Šviesus stilius 1 – paryškinima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1" autoAdjust="0"/>
    <p:restoredTop sz="93842" autoAdjust="0"/>
  </p:normalViewPr>
  <p:slideViewPr>
    <p:cSldViewPr snapToGrid="0">
      <p:cViewPr varScale="1">
        <p:scale>
          <a:sx n="157" d="100"/>
          <a:sy n="157" d="100"/>
        </p:scale>
        <p:origin x="3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CHUN, Sergej | Turto Bankas" userId="bcb76b52-2771-4eef-b7dd-f0714ac6efcc" providerId="ADAL" clId="{90696053-7936-45D2-8D34-05F6CB8722E8}"/>
    <pc:docChg chg="modSld">
      <pc:chgData name="PORCHUN, Sergej | Turto Bankas" userId="bcb76b52-2771-4eef-b7dd-f0714ac6efcc" providerId="ADAL" clId="{90696053-7936-45D2-8D34-05F6CB8722E8}" dt="2024-12-31T07:24:56.960" v="0" actId="1076"/>
      <pc:docMkLst>
        <pc:docMk/>
      </pc:docMkLst>
      <pc:sldChg chg="modSp mod">
        <pc:chgData name="PORCHUN, Sergej | Turto Bankas" userId="bcb76b52-2771-4eef-b7dd-f0714ac6efcc" providerId="ADAL" clId="{90696053-7936-45D2-8D34-05F6CB8722E8}" dt="2024-12-31T07:24:56.960" v="0" actId="1076"/>
        <pc:sldMkLst>
          <pc:docMk/>
          <pc:sldMk cId="2804000198" sldId="347"/>
        </pc:sldMkLst>
        <pc:picChg chg="mod">
          <ac:chgData name="PORCHUN, Sergej | Turto Bankas" userId="bcb76b52-2771-4eef-b7dd-f0714ac6efcc" providerId="ADAL" clId="{90696053-7936-45D2-8D34-05F6CB8722E8}" dt="2024-12-31T07:24:56.960" v="0" actId="1076"/>
          <ac:picMkLst>
            <pc:docMk/>
            <pc:sldMk cId="2804000198" sldId="347"/>
            <ac:picMk id="3" creationId="{CE549874-FFBD-CCDF-DFBE-641E64ECEF6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intare%20Pociute\Desktop\Pajam&#371;-s&#261;naud&#371;%20teikimas\2017%20m.%20Pajam&#371;-s&#261;naud&#371;%20lentel&#279;s%20prezentacija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0"/>
            <a:ext cx="3013763" cy="467072"/>
          </a:xfrm>
          <a:prstGeom prst="rect">
            <a:avLst/>
          </a:prstGeom>
        </p:spPr>
        <p:txBody>
          <a:bodyPr vert="horz" lIns="91440" tIns="45720" rIns="91440" bIns="45720" rtlCol="0"/>
          <a:lstStyle>
            <a:lvl1pPr algn="l">
              <a:defRPr sz="1200"/>
            </a:lvl1pPr>
          </a:lstStyle>
          <a:p>
            <a:endParaRPr lang="lt-LT" dirty="0"/>
          </a:p>
        </p:txBody>
      </p:sp>
      <p:sp>
        <p:nvSpPr>
          <p:cNvPr id="3" name="Datos vietos rezervavimo ženklas 2"/>
          <p:cNvSpPr>
            <a:spLocks noGrp="1"/>
          </p:cNvSpPr>
          <p:nvPr>
            <p:ph type="dt" idx="1"/>
          </p:nvPr>
        </p:nvSpPr>
        <p:spPr>
          <a:xfrm>
            <a:off x="3939467" y="0"/>
            <a:ext cx="3013763" cy="467072"/>
          </a:xfrm>
          <a:prstGeom prst="rect">
            <a:avLst/>
          </a:prstGeom>
        </p:spPr>
        <p:txBody>
          <a:bodyPr vert="horz" lIns="91440" tIns="45720" rIns="91440" bIns="45720" rtlCol="0"/>
          <a:lstStyle>
            <a:lvl1pPr algn="r">
              <a:defRPr sz="1200"/>
            </a:lvl1pPr>
          </a:lstStyle>
          <a:p>
            <a:fld id="{59DCEFF4-6E6F-4E65-91F5-C1379E1EBEDF}" type="datetimeFigureOut">
              <a:rPr lang="lt-LT" smtClean="0"/>
              <a:t>2024-12-31</a:t>
            </a:fld>
            <a:endParaRPr lang="lt-LT" dirty="0"/>
          </a:p>
        </p:txBody>
      </p:sp>
      <p:sp>
        <p:nvSpPr>
          <p:cNvPr id="4" name="Skaidrės vaizdo vietos rezervavimo ženklas 3"/>
          <p:cNvSpPr>
            <a:spLocks noGrp="1" noRot="1" noChangeAspect="1"/>
          </p:cNvSpPr>
          <p:nvPr>
            <p:ph type="sldImg" idx="2"/>
          </p:nvPr>
        </p:nvSpPr>
        <p:spPr>
          <a:xfrm>
            <a:off x="684213" y="1163638"/>
            <a:ext cx="5586412" cy="3141662"/>
          </a:xfrm>
          <a:prstGeom prst="rect">
            <a:avLst/>
          </a:prstGeom>
          <a:noFill/>
          <a:ln w="12700">
            <a:solidFill>
              <a:prstClr val="black"/>
            </a:solidFill>
          </a:ln>
        </p:spPr>
        <p:txBody>
          <a:bodyPr vert="horz" lIns="91440" tIns="45720" rIns="91440" bIns="45720" rtlCol="0" anchor="ctr"/>
          <a:lstStyle/>
          <a:p>
            <a:endParaRPr lang="lt-LT" dirty="0"/>
          </a:p>
        </p:txBody>
      </p:sp>
      <p:sp>
        <p:nvSpPr>
          <p:cNvPr id="5" name="Pastabų vietos rezervavimo ženklas 4"/>
          <p:cNvSpPr>
            <a:spLocks noGrp="1"/>
          </p:cNvSpPr>
          <p:nvPr>
            <p:ph type="body" sz="quarter" idx="3"/>
          </p:nvPr>
        </p:nvSpPr>
        <p:spPr>
          <a:xfrm>
            <a:off x="695485" y="4480004"/>
            <a:ext cx="5563870" cy="3665458"/>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2" y="8842031"/>
            <a:ext cx="3013763" cy="467071"/>
          </a:xfrm>
          <a:prstGeom prst="rect">
            <a:avLst/>
          </a:prstGeom>
        </p:spPr>
        <p:txBody>
          <a:bodyPr vert="horz" lIns="91440" tIns="45720" rIns="91440" bIns="45720" rtlCol="0" anchor="b"/>
          <a:lstStyle>
            <a:lvl1pPr algn="l">
              <a:defRPr sz="1200"/>
            </a:lvl1pPr>
          </a:lstStyle>
          <a:p>
            <a:endParaRPr lang="lt-LT" dirty="0"/>
          </a:p>
        </p:txBody>
      </p:sp>
      <p:sp>
        <p:nvSpPr>
          <p:cNvPr id="7" name="Skaidrės numerio vietos rezervavimo ženklas 6"/>
          <p:cNvSpPr>
            <a:spLocks noGrp="1"/>
          </p:cNvSpPr>
          <p:nvPr>
            <p:ph type="sldNum" sz="quarter" idx="5"/>
          </p:nvPr>
        </p:nvSpPr>
        <p:spPr>
          <a:xfrm>
            <a:off x="3939467" y="8842031"/>
            <a:ext cx="3013763" cy="467071"/>
          </a:xfrm>
          <a:prstGeom prst="rect">
            <a:avLst/>
          </a:prstGeom>
        </p:spPr>
        <p:txBody>
          <a:bodyPr vert="horz" lIns="91440" tIns="45720" rIns="91440" bIns="45720" rtlCol="0" anchor="b"/>
          <a:lstStyle>
            <a:lvl1pPr algn="r">
              <a:defRPr sz="1200"/>
            </a:lvl1pPr>
          </a:lstStyle>
          <a:p>
            <a:fld id="{E33F969C-E67C-4226-AD3E-FA45672D7D97}" type="slidenum">
              <a:rPr lang="lt-LT" smtClean="0"/>
              <a:t>‹#›</a:t>
            </a:fld>
            <a:endParaRPr lang="lt-LT" dirty="0"/>
          </a:p>
        </p:txBody>
      </p:sp>
    </p:spTree>
    <p:extLst>
      <p:ext uri="{BB962C8B-B14F-4D97-AF65-F5344CB8AC3E}">
        <p14:creationId xmlns:p14="http://schemas.microsoft.com/office/powerpoint/2010/main" val="8884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a:t>
            </a:fld>
            <a:endParaRPr lang="lt-LT" dirty="0"/>
          </a:p>
        </p:txBody>
      </p:sp>
    </p:spTree>
    <p:extLst>
      <p:ext uri="{BB962C8B-B14F-4D97-AF65-F5344CB8AC3E}">
        <p14:creationId xmlns:p14="http://schemas.microsoft.com/office/powerpoint/2010/main" val="315690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10</a:t>
            </a:fld>
            <a:endParaRPr lang="lt-LT" dirty="0"/>
          </a:p>
        </p:txBody>
      </p:sp>
    </p:spTree>
    <p:extLst>
      <p:ext uri="{BB962C8B-B14F-4D97-AF65-F5344CB8AC3E}">
        <p14:creationId xmlns:p14="http://schemas.microsoft.com/office/powerpoint/2010/main" val="145921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11</a:t>
            </a:fld>
            <a:endParaRPr lang="lt-LT" dirty="0"/>
          </a:p>
        </p:txBody>
      </p:sp>
    </p:spTree>
    <p:extLst>
      <p:ext uri="{BB962C8B-B14F-4D97-AF65-F5344CB8AC3E}">
        <p14:creationId xmlns:p14="http://schemas.microsoft.com/office/powerpoint/2010/main" val="400608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12</a:t>
            </a:fld>
            <a:endParaRPr lang="lt-LT" dirty="0"/>
          </a:p>
        </p:txBody>
      </p:sp>
    </p:spTree>
    <p:extLst>
      <p:ext uri="{BB962C8B-B14F-4D97-AF65-F5344CB8AC3E}">
        <p14:creationId xmlns:p14="http://schemas.microsoft.com/office/powerpoint/2010/main" val="135257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13</a:t>
            </a:fld>
            <a:endParaRPr lang="lt-LT" dirty="0"/>
          </a:p>
        </p:txBody>
      </p:sp>
    </p:spTree>
    <p:extLst>
      <p:ext uri="{BB962C8B-B14F-4D97-AF65-F5344CB8AC3E}">
        <p14:creationId xmlns:p14="http://schemas.microsoft.com/office/powerpoint/2010/main" val="2052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14</a:t>
            </a:fld>
            <a:endParaRPr lang="lt-LT" dirty="0"/>
          </a:p>
        </p:txBody>
      </p:sp>
    </p:spTree>
    <p:extLst>
      <p:ext uri="{BB962C8B-B14F-4D97-AF65-F5344CB8AC3E}">
        <p14:creationId xmlns:p14="http://schemas.microsoft.com/office/powerpoint/2010/main" val="117850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15</a:t>
            </a:fld>
            <a:endParaRPr lang="lt-LT" dirty="0"/>
          </a:p>
        </p:txBody>
      </p:sp>
    </p:spTree>
    <p:extLst>
      <p:ext uri="{BB962C8B-B14F-4D97-AF65-F5344CB8AC3E}">
        <p14:creationId xmlns:p14="http://schemas.microsoft.com/office/powerpoint/2010/main" val="35649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16</a:t>
            </a:fld>
            <a:endParaRPr lang="lt-LT" dirty="0"/>
          </a:p>
        </p:txBody>
      </p:sp>
    </p:spTree>
    <p:extLst>
      <p:ext uri="{BB962C8B-B14F-4D97-AF65-F5344CB8AC3E}">
        <p14:creationId xmlns:p14="http://schemas.microsoft.com/office/powerpoint/2010/main" val="320328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17</a:t>
            </a:fld>
            <a:endParaRPr lang="lt-LT" dirty="0"/>
          </a:p>
        </p:txBody>
      </p:sp>
    </p:spTree>
    <p:extLst>
      <p:ext uri="{BB962C8B-B14F-4D97-AF65-F5344CB8AC3E}">
        <p14:creationId xmlns:p14="http://schemas.microsoft.com/office/powerpoint/2010/main" val="136690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18</a:t>
            </a:fld>
            <a:endParaRPr lang="lt-LT" dirty="0"/>
          </a:p>
        </p:txBody>
      </p:sp>
    </p:spTree>
    <p:extLst>
      <p:ext uri="{BB962C8B-B14F-4D97-AF65-F5344CB8AC3E}">
        <p14:creationId xmlns:p14="http://schemas.microsoft.com/office/powerpoint/2010/main" val="151139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19</a:t>
            </a:fld>
            <a:endParaRPr lang="lt-LT" dirty="0"/>
          </a:p>
        </p:txBody>
      </p:sp>
    </p:spTree>
    <p:extLst>
      <p:ext uri="{BB962C8B-B14F-4D97-AF65-F5344CB8AC3E}">
        <p14:creationId xmlns:p14="http://schemas.microsoft.com/office/powerpoint/2010/main" val="291918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2</a:t>
            </a:fld>
            <a:endParaRPr lang="lt-LT" dirty="0"/>
          </a:p>
        </p:txBody>
      </p:sp>
    </p:spTree>
    <p:extLst>
      <p:ext uri="{BB962C8B-B14F-4D97-AF65-F5344CB8AC3E}">
        <p14:creationId xmlns:p14="http://schemas.microsoft.com/office/powerpoint/2010/main" val="210769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20</a:t>
            </a:fld>
            <a:endParaRPr lang="lt-LT" dirty="0"/>
          </a:p>
        </p:txBody>
      </p:sp>
    </p:spTree>
    <p:extLst>
      <p:ext uri="{BB962C8B-B14F-4D97-AF65-F5344CB8AC3E}">
        <p14:creationId xmlns:p14="http://schemas.microsoft.com/office/powerpoint/2010/main" val="4166334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21</a:t>
            </a:fld>
            <a:endParaRPr lang="lt-LT" dirty="0"/>
          </a:p>
        </p:txBody>
      </p:sp>
    </p:spTree>
    <p:extLst>
      <p:ext uri="{BB962C8B-B14F-4D97-AF65-F5344CB8AC3E}">
        <p14:creationId xmlns:p14="http://schemas.microsoft.com/office/powerpoint/2010/main" val="77434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3</a:t>
            </a:fld>
            <a:endParaRPr lang="lt-LT" dirty="0"/>
          </a:p>
        </p:txBody>
      </p:sp>
    </p:spTree>
    <p:extLst>
      <p:ext uri="{BB962C8B-B14F-4D97-AF65-F5344CB8AC3E}">
        <p14:creationId xmlns:p14="http://schemas.microsoft.com/office/powerpoint/2010/main" val="48958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4</a:t>
            </a:fld>
            <a:endParaRPr lang="lt-LT" dirty="0"/>
          </a:p>
        </p:txBody>
      </p:sp>
    </p:spTree>
    <p:extLst>
      <p:ext uri="{BB962C8B-B14F-4D97-AF65-F5344CB8AC3E}">
        <p14:creationId xmlns:p14="http://schemas.microsoft.com/office/powerpoint/2010/main" val="244733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5</a:t>
            </a:fld>
            <a:endParaRPr lang="lt-LT" dirty="0"/>
          </a:p>
        </p:txBody>
      </p:sp>
    </p:spTree>
    <p:extLst>
      <p:ext uri="{BB962C8B-B14F-4D97-AF65-F5344CB8AC3E}">
        <p14:creationId xmlns:p14="http://schemas.microsoft.com/office/powerpoint/2010/main" val="230863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6</a:t>
            </a:fld>
            <a:endParaRPr lang="lt-LT" dirty="0"/>
          </a:p>
        </p:txBody>
      </p:sp>
    </p:spTree>
    <p:extLst>
      <p:ext uri="{BB962C8B-B14F-4D97-AF65-F5344CB8AC3E}">
        <p14:creationId xmlns:p14="http://schemas.microsoft.com/office/powerpoint/2010/main" val="145520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7</a:t>
            </a:fld>
            <a:endParaRPr lang="lt-LT" dirty="0"/>
          </a:p>
        </p:txBody>
      </p:sp>
    </p:spTree>
    <p:extLst>
      <p:ext uri="{BB962C8B-B14F-4D97-AF65-F5344CB8AC3E}">
        <p14:creationId xmlns:p14="http://schemas.microsoft.com/office/powerpoint/2010/main" val="10386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8</a:t>
            </a:fld>
            <a:endParaRPr lang="lt-LT" dirty="0"/>
          </a:p>
        </p:txBody>
      </p:sp>
    </p:spTree>
    <p:extLst>
      <p:ext uri="{BB962C8B-B14F-4D97-AF65-F5344CB8AC3E}">
        <p14:creationId xmlns:p14="http://schemas.microsoft.com/office/powerpoint/2010/main" val="138203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9</a:t>
            </a:fld>
            <a:endParaRPr lang="lt-LT" dirty="0"/>
          </a:p>
        </p:txBody>
      </p:sp>
    </p:spTree>
    <p:extLst>
      <p:ext uri="{BB962C8B-B14F-4D97-AF65-F5344CB8AC3E}">
        <p14:creationId xmlns:p14="http://schemas.microsoft.com/office/powerpoint/2010/main" val="368426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BEC8572-D9A4-4918-9558-38EE67CD53A9}"/>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E34CA632-8BCC-4CFC-A24E-65A5E04D8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606300C1-D4EE-43B6-9D9B-736A60B034ED}"/>
              </a:ext>
            </a:extLst>
          </p:cNvPr>
          <p:cNvSpPr>
            <a:spLocks noGrp="1"/>
          </p:cNvSpPr>
          <p:nvPr>
            <p:ph type="dt" sz="half" idx="10"/>
          </p:nvPr>
        </p:nvSpPr>
        <p:spPr/>
        <p:txBody>
          <a:bodyPr/>
          <a:lstStyle/>
          <a:p>
            <a:fld id="{8F008225-6ECC-4474-9EDF-7172BA910EEF}"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30F445CF-649F-4E54-B0B4-F6B3FFB58FF8}"/>
              </a:ext>
            </a:extLst>
          </p:cNvPr>
          <p:cNvSpPr>
            <a:spLocks noGrp="1"/>
          </p:cNvSpPr>
          <p:nvPr>
            <p:ph type="ftr" sz="quarter" idx="11"/>
          </p:nvPr>
        </p:nvSpPr>
        <p:spPr/>
        <p:txBody>
          <a:bodyPr/>
          <a:lstStyle/>
          <a:p>
            <a:endParaRPr lang="lt-LT" dirty="0"/>
          </a:p>
        </p:txBody>
      </p:sp>
      <p:sp>
        <p:nvSpPr>
          <p:cNvPr id="6" name="Skaidrės numerio vietos rezervavimo ženklas 5">
            <a:extLst>
              <a:ext uri="{FF2B5EF4-FFF2-40B4-BE49-F238E27FC236}">
                <a16:creationId xmlns:a16="http://schemas.microsoft.com/office/drawing/2014/main" id="{6AA74438-21C6-4448-9502-9ABA4789FF1B}"/>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92423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DACB17-480F-44EF-AA36-F52CB9EB9B2D}"/>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9B2397D-4279-4E31-A5CA-1053D1B2A95F}"/>
              </a:ext>
            </a:extLst>
          </p:cNvPr>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92802685-94E8-4433-A53B-9DA88C3A678C}"/>
              </a:ext>
            </a:extLst>
          </p:cNvPr>
          <p:cNvSpPr>
            <a:spLocks noGrp="1"/>
          </p:cNvSpPr>
          <p:nvPr>
            <p:ph type="dt" sz="half" idx="10"/>
          </p:nvPr>
        </p:nvSpPr>
        <p:spPr/>
        <p:txBody>
          <a:bodyPr/>
          <a:lstStyle/>
          <a:p>
            <a:fld id="{C68DBCF2-08F6-4611-BB20-2E35C1D55015}"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B3A62E67-4499-4367-B7E1-40BFCDCEA2A2}"/>
              </a:ext>
            </a:extLst>
          </p:cNvPr>
          <p:cNvSpPr>
            <a:spLocks noGrp="1"/>
          </p:cNvSpPr>
          <p:nvPr>
            <p:ph type="ftr" sz="quarter" idx="11"/>
          </p:nvPr>
        </p:nvSpPr>
        <p:spPr/>
        <p:txBody>
          <a:bodyPr/>
          <a:lstStyle/>
          <a:p>
            <a:endParaRPr lang="lt-LT" dirty="0"/>
          </a:p>
        </p:txBody>
      </p:sp>
      <p:sp>
        <p:nvSpPr>
          <p:cNvPr id="6" name="Skaidrės numerio vietos rezervavimo ženklas 5">
            <a:extLst>
              <a:ext uri="{FF2B5EF4-FFF2-40B4-BE49-F238E27FC236}">
                <a16:creationId xmlns:a16="http://schemas.microsoft.com/office/drawing/2014/main" id="{4F105727-EE4B-4524-AED4-A8A26EF631B4}"/>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76540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2153B508-6D36-4732-AED4-432D4D446A9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1D8C1E8-2106-470F-A564-42D04DCB5CD2}"/>
              </a:ext>
            </a:extLst>
          </p:cNvPr>
          <p:cNvSpPr>
            <a:spLocks noGrp="1"/>
          </p:cNvSpPr>
          <p:nvPr>
            <p:ph type="body" orient="vert" idx="1"/>
          </p:nvPr>
        </p:nvSpPr>
        <p:spPr>
          <a:xfrm>
            <a:off x="838200" y="365125"/>
            <a:ext cx="7734300" cy="5811838"/>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89822A3-FCCB-46B7-A85D-53F08364B7BD}"/>
              </a:ext>
            </a:extLst>
          </p:cNvPr>
          <p:cNvSpPr>
            <a:spLocks noGrp="1"/>
          </p:cNvSpPr>
          <p:nvPr>
            <p:ph type="dt" sz="half" idx="10"/>
          </p:nvPr>
        </p:nvSpPr>
        <p:spPr/>
        <p:txBody>
          <a:bodyPr/>
          <a:lstStyle/>
          <a:p>
            <a:fld id="{05067A09-1660-442D-BA86-9FC67E7CF11D}"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5F2D6AF3-60B9-4BA9-BBC6-68DCF24729AF}"/>
              </a:ext>
            </a:extLst>
          </p:cNvPr>
          <p:cNvSpPr>
            <a:spLocks noGrp="1"/>
          </p:cNvSpPr>
          <p:nvPr>
            <p:ph type="ftr" sz="quarter" idx="11"/>
          </p:nvPr>
        </p:nvSpPr>
        <p:spPr/>
        <p:txBody>
          <a:bodyPr/>
          <a:lstStyle/>
          <a:p>
            <a:endParaRPr lang="lt-LT" dirty="0"/>
          </a:p>
        </p:txBody>
      </p:sp>
      <p:sp>
        <p:nvSpPr>
          <p:cNvPr id="6" name="Skaidrės numerio vietos rezervavimo ženklas 5">
            <a:extLst>
              <a:ext uri="{FF2B5EF4-FFF2-40B4-BE49-F238E27FC236}">
                <a16:creationId xmlns:a16="http://schemas.microsoft.com/office/drawing/2014/main" id="{5CF59C3B-1314-45F7-B9BD-05B21B12C658}"/>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28579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F8FF69-0E5E-4A72-882E-B2478136294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A4382D2A-D0F1-4545-8B65-C563464325C2}"/>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625F6A3-735D-41F6-82B5-A4ECCE8EA446}"/>
              </a:ext>
            </a:extLst>
          </p:cNvPr>
          <p:cNvSpPr>
            <a:spLocks noGrp="1"/>
          </p:cNvSpPr>
          <p:nvPr>
            <p:ph type="dt" sz="half" idx="10"/>
          </p:nvPr>
        </p:nvSpPr>
        <p:spPr/>
        <p:txBody>
          <a:bodyPr/>
          <a:lstStyle/>
          <a:p>
            <a:fld id="{63CE5179-F06C-422B-A446-C275166C41DF}"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8A846E94-C909-48E8-B563-5958F29CB113}"/>
              </a:ext>
            </a:extLst>
          </p:cNvPr>
          <p:cNvSpPr>
            <a:spLocks noGrp="1"/>
          </p:cNvSpPr>
          <p:nvPr>
            <p:ph type="ftr" sz="quarter" idx="11"/>
          </p:nvPr>
        </p:nvSpPr>
        <p:spPr/>
        <p:txBody>
          <a:bodyPr/>
          <a:lstStyle/>
          <a:p>
            <a:endParaRPr lang="lt-LT" dirty="0"/>
          </a:p>
        </p:txBody>
      </p:sp>
      <p:sp>
        <p:nvSpPr>
          <p:cNvPr id="6" name="Skaidrės numerio vietos rezervavimo ženklas 5">
            <a:extLst>
              <a:ext uri="{FF2B5EF4-FFF2-40B4-BE49-F238E27FC236}">
                <a16:creationId xmlns:a16="http://schemas.microsoft.com/office/drawing/2014/main" id="{99D59F09-8F34-422A-8688-EBB293415837}"/>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81864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D6A1854-93B0-4428-BA37-6BFD6412A9D5}"/>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41F6D243-69E2-45B5-8975-0966C3412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sp>
        <p:nvSpPr>
          <p:cNvPr id="4" name="Datos vietos rezervavimo ženklas 3">
            <a:extLst>
              <a:ext uri="{FF2B5EF4-FFF2-40B4-BE49-F238E27FC236}">
                <a16:creationId xmlns:a16="http://schemas.microsoft.com/office/drawing/2014/main" id="{18FA0048-79CD-4D51-BAC9-CA33BCD87FB2}"/>
              </a:ext>
            </a:extLst>
          </p:cNvPr>
          <p:cNvSpPr>
            <a:spLocks noGrp="1"/>
          </p:cNvSpPr>
          <p:nvPr>
            <p:ph type="dt" sz="half" idx="10"/>
          </p:nvPr>
        </p:nvSpPr>
        <p:spPr/>
        <p:txBody>
          <a:bodyPr/>
          <a:lstStyle/>
          <a:p>
            <a:fld id="{D252222A-F291-48CC-B2D6-777DC73FDB8D}"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9FE391C3-BD33-4899-83E5-34FB32D8CB57}"/>
              </a:ext>
            </a:extLst>
          </p:cNvPr>
          <p:cNvSpPr>
            <a:spLocks noGrp="1"/>
          </p:cNvSpPr>
          <p:nvPr>
            <p:ph type="ftr" sz="quarter" idx="11"/>
          </p:nvPr>
        </p:nvSpPr>
        <p:spPr/>
        <p:txBody>
          <a:bodyPr/>
          <a:lstStyle/>
          <a:p>
            <a:endParaRPr lang="lt-LT" dirty="0"/>
          </a:p>
        </p:txBody>
      </p:sp>
      <p:sp>
        <p:nvSpPr>
          <p:cNvPr id="6" name="Skaidrės numerio vietos rezervavimo ženklas 5">
            <a:extLst>
              <a:ext uri="{FF2B5EF4-FFF2-40B4-BE49-F238E27FC236}">
                <a16:creationId xmlns:a16="http://schemas.microsoft.com/office/drawing/2014/main" id="{1BB16766-4252-4C6E-9053-A505A37243D7}"/>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67664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68C289-5358-4FA9-8D4E-87E1D8B92E9E}"/>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AB3AB3FA-6D94-4C32-BA9B-1630AFFD6B95}"/>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87DFCB4D-89CA-472D-8F23-B64685C2DED3}"/>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B6A85FEE-E2B0-48F6-B120-F4AA48584000}"/>
              </a:ext>
            </a:extLst>
          </p:cNvPr>
          <p:cNvSpPr>
            <a:spLocks noGrp="1"/>
          </p:cNvSpPr>
          <p:nvPr>
            <p:ph type="dt" sz="half" idx="10"/>
          </p:nvPr>
        </p:nvSpPr>
        <p:spPr/>
        <p:txBody>
          <a:bodyPr/>
          <a:lstStyle/>
          <a:p>
            <a:fld id="{7F07B3C1-2028-4AC5-8481-7D1E9F2197F7}" type="datetime1">
              <a:rPr lang="lt-LT" smtClean="0"/>
              <a:t>2024-12-31</a:t>
            </a:fld>
            <a:endParaRPr lang="lt-LT" dirty="0"/>
          </a:p>
        </p:txBody>
      </p:sp>
      <p:sp>
        <p:nvSpPr>
          <p:cNvPr id="6" name="Poraštės vietos rezervavimo ženklas 5">
            <a:extLst>
              <a:ext uri="{FF2B5EF4-FFF2-40B4-BE49-F238E27FC236}">
                <a16:creationId xmlns:a16="http://schemas.microsoft.com/office/drawing/2014/main" id="{BA81E4E6-CEF9-4E0C-9C7A-4EE2DE0B662E}"/>
              </a:ext>
            </a:extLst>
          </p:cNvPr>
          <p:cNvSpPr>
            <a:spLocks noGrp="1"/>
          </p:cNvSpPr>
          <p:nvPr>
            <p:ph type="ftr" sz="quarter" idx="11"/>
          </p:nvPr>
        </p:nvSpPr>
        <p:spPr/>
        <p:txBody>
          <a:bodyPr/>
          <a:lstStyle/>
          <a:p>
            <a:endParaRPr lang="lt-LT" dirty="0"/>
          </a:p>
        </p:txBody>
      </p:sp>
      <p:sp>
        <p:nvSpPr>
          <p:cNvPr id="7" name="Skaidrės numerio vietos rezervavimo ženklas 6">
            <a:extLst>
              <a:ext uri="{FF2B5EF4-FFF2-40B4-BE49-F238E27FC236}">
                <a16:creationId xmlns:a16="http://schemas.microsoft.com/office/drawing/2014/main" id="{103A84D7-428F-4752-A353-A774AAA90420}"/>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426262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95DE51-BADE-49B2-A462-B64595C8F336}"/>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410574E9-7FE3-47B9-A16D-F83968826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CFDCA27F-10BC-489B-AFEF-657E465A728A}"/>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DB67E1D7-CF6B-4733-8163-05DE4CD39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B60A51BF-4FDD-4DF0-BA9A-114C586C5C0F}"/>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B268F6F3-DB10-4F2A-B0C0-9F028097F442}"/>
              </a:ext>
            </a:extLst>
          </p:cNvPr>
          <p:cNvSpPr>
            <a:spLocks noGrp="1"/>
          </p:cNvSpPr>
          <p:nvPr>
            <p:ph type="dt" sz="half" idx="10"/>
          </p:nvPr>
        </p:nvSpPr>
        <p:spPr/>
        <p:txBody>
          <a:bodyPr/>
          <a:lstStyle/>
          <a:p>
            <a:fld id="{D54444CE-4680-4722-88F3-DEDD2ACF69E1}" type="datetime1">
              <a:rPr lang="lt-LT" smtClean="0"/>
              <a:t>2024-12-31</a:t>
            </a:fld>
            <a:endParaRPr lang="lt-LT" dirty="0"/>
          </a:p>
        </p:txBody>
      </p:sp>
      <p:sp>
        <p:nvSpPr>
          <p:cNvPr id="8" name="Poraštės vietos rezervavimo ženklas 7">
            <a:extLst>
              <a:ext uri="{FF2B5EF4-FFF2-40B4-BE49-F238E27FC236}">
                <a16:creationId xmlns:a16="http://schemas.microsoft.com/office/drawing/2014/main" id="{E44A4140-0A6B-462D-9511-B8D5F84D37C8}"/>
              </a:ext>
            </a:extLst>
          </p:cNvPr>
          <p:cNvSpPr>
            <a:spLocks noGrp="1"/>
          </p:cNvSpPr>
          <p:nvPr>
            <p:ph type="ftr" sz="quarter" idx="11"/>
          </p:nvPr>
        </p:nvSpPr>
        <p:spPr/>
        <p:txBody>
          <a:bodyPr/>
          <a:lstStyle/>
          <a:p>
            <a:endParaRPr lang="lt-LT" dirty="0"/>
          </a:p>
        </p:txBody>
      </p:sp>
      <p:sp>
        <p:nvSpPr>
          <p:cNvPr id="9" name="Skaidrės numerio vietos rezervavimo ženklas 8">
            <a:extLst>
              <a:ext uri="{FF2B5EF4-FFF2-40B4-BE49-F238E27FC236}">
                <a16:creationId xmlns:a16="http://schemas.microsoft.com/office/drawing/2014/main" id="{2DC3ED4E-FBB6-438C-87B0-66602AD7E4DF}"/>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12431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792BEA-DF61-437B-B29E-467A15A2BB76}"/>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D56FE449-27A3-40FD-B258-23EF9EF0BAE4}"/>
              </a:ext>
            </a:extLst>
          </p:cNvPr>
          <p:cNvSpPr>
            <a:spLocks noGrp="1"/>
          </p:cNvSpPr>
          <p:nvPr>
            <p:ph type="dt" sz="half" idx="10"/>
          </p:nvPr>
        </p:nvSpPr>
        <p:spPr/>
        <p:txBody>
          <a:bodyPr/>
          <a:lstStyle/>
          <a:p>
            <a:fld id="{F17BF5E4-C72F-4CE1-8E71-C126B5CCB857}" type="datetime1">
              <a:rPr lang="lt-LT" smtClean="0"/>
              <a:t>2024-12-31</a:t>
            </a:fld>
            <a:endParaRPr lang="lt-LT" dirty="0"/>
          </a:p>
        </p:txBody>
      </p:sp>
      <p:sp>
        <p:nvSpPr>
          <p:cNvPr id="4" name="Poraštės vietos rezervavimo ženklas 3">
            <a:extLst>
              <a:ext uri="{FF2B5EF4-FFF2-40B4-BE49-F238E27FC236}">
                <a16:creationId xmlns:a16="http://schemas.microsoft.com/office/drawing/2014/main" id="{E2A747F5-55B8-42C8-8B0A-F9B1FF4DCB46}"/>
              </a:ext>
            </a:extLst>
          </p:cNvPr>
          <p:cNvSpPr>
            <a:spLocks noGrp="1"/>
          </p:cNvSpPr>
          <p:nvPr>
            <p:ph type="ftr" sz="quarter" idx="11"/>
          </p:nvPr>
        </p:nvSpPr>
        <p:spPr/>
        <p:txBody>
          <a:bodyPr/>
          <a:lstStyle/>
          <a:p>
            <a:endParaRPr lang="lt-LT" dirty="0"/>
          </a:p>
        </p:txBody>
      </p:sp>
      <p:sp>
        <p:nvSpPr>
          <p:cNvPr id="5" name="Skaidrės numerio vietos rezervavimo ženklas 4">
            <a:extLst>
              <a:ext uri="{FF2B5EF4-FFF2-40B4-BE49-F238E27FC236}">
                <a16:creationId xmlns:a16="http://schemas.microsoft.com/office/drawing/2014/main" id="{C226D7D7-777A-4425-BACA-5EC7A5097D47}"/>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17258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2C1854BA-D31E-45F5-877B-11BB43C0A938}"/>
              </a:ext>
            </a:extLst>
          </p:cNvPr>
          <p:cNvSpPr>
            <a:spLocks noGrp="1"/>
          </p:cNvSpPr>
          <p:nvPr>
            <p:ph type="dt" sz="half" idx="10"/>
          </p:nvPr>
        </p:nvSpPr>
        <p:spPr/>
        <p:txBody>
          <a:bodyPr/>
          <a:lstStyle/>
          <a:p>
            <a:fld id="{A718BF2A-91E7-4E6C-A45A-3A9F6DACDA9D}" type="datetime1">
              <a:rPr lang="lt-LT" smtClean="0"/>
              <a:t>2024-12-31</a:t>
            </a:fld>
            <a:endParaRPr lang="lt-LT" dirty="0"/>
          </a:p>
        </p:txBody>
      </p:sp>
      <p:sp>
        <p:nvSpPr>
          <p:cNvPr id="3" name="Poraštės vietos rezervavimo ženklas 2">
            <a:extLst>
              <a:ext uri="{FF2B5EF4-FFF2-40B4-BE49-F238E27FC236}">
                <a16:creationId xmlns:a16="http://schemas.microsoft.com/office/drawing/2014/main" id="{134D7D44-B6C9-49EA-ADD9-FEC1054BDC62}"/>
              </a:ext>
            </a:extLst>
          </p:cNvPr>
          <p:cNvSpPr>
            <a:spLocks noGrp="1"/>
          </p:cNvSpPr>
          <p:nvPr>
            <p:ph type="ftr" sz="quarter" idx="1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E3EB4542-5417-4A44-8DFD-8FDF2CE36835}"/>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402499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B93346D-7380-4482-A657-145D6C4379F5}"/>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A0DB0F3A-42E8-4AAC-A569-39276AF78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A1BAF4AC-6A51-4CF2-9C83-A4B2CC918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628F6F8B-198A-4B79-8080-0E9639E5DFA8}"/>
              </a:ext>
            </a:extLst>
          </p:cNvPr>
          <p:cNvSpPr>
            <a:spLocks noGrp="1"/>
          </p:cNvSpPr>
          <p:nvPr>
            <p:ph type="dt" sz="half" idx="10"/>
          </p:nvPr>
        </p:nvSpPr>
        <p:spPr/>
        <p:txBody>
          <a:bodyPr/>
          <a:lstStyle/>
          <a:p>
            <a:fld id="{64C4BC3A-7A09-47C7-8A38-516EE16CB306}" type="datetime1">
              <a:rPr lang="lt-LT" smtClean="0"/>
              <a:t>2024-12-31</a:t>
            </a:fld>
            <a:endParaRPr lang="lt-LT" dirty="0"/>
          </a:p>
        </p:txBody>
      </p:sp>
      <p:sp>
        <p:nvSpPr>
          <p:cNvPr id="6" name="Poraštės vietos rezervavimo ženklas 5">
            <a:extLst>
              <a:ext uri="{FF2B5EF4-FFF2-40B4-BE49-F238E27FC236}">
                <a16:creationId xmlns:a16="http://schemas.microsoft.com/office/drawing/2014/main" id="{DBDA3097-99F9-474C-A7C7-F71A02385220}"/>
              </a:ext>
            </a:extLst>
          </p:cNvPr>
          <p:cNvSpPr>
            <a:spLocks noGrp="1"/>
          </p:cNvSpPr>
          <p:nvPr>
            <p:ph type="ftr" sz="quarter" idx="11"/>
          </p:nvPr>
        </p:nvSpPr>
        <p:spPr/>
        <p:txBody>
          <a:bodyPr/>
          <a:lstStyle/>
          <a:p>
            <a:endParaRPr lang="lt-LT" dirty="0"/>
          </a:p>
        </p:txBody>
      </p:sp>
      <p:sp>
        <p:nvSpPr>
          <p:cNvPr id="7" name="Skaidrės numerio vietos rezervavimo ženklas 6">
            <a:extLst>
              <a:ext uri="{FF2B5EF4-FFF2-40B4-BE49-F238E27FC236}">
                <a16:creationId xmlns:a16="http://schemas.microsoft.com/office/drawing/2014/main" id="{6AE5A2FB-E76A-4D21-9101-8FE31EB9595C}"/>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545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810194-3ED9-4C82-8B1A-9C438DF4D70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A7B3841-C46E-48E0-8F6F-4ADD23ABD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ksto vietos rezervavimo ženklas 3">
            <a:extLst>
              <a:ext uri="{FF2B5EF4-FFF2-40B4-BE49-F238E27FC236}">
                <a16:creationId xmlns:a16="http://schemas.microsoft.com/office/drawing/2014/main" id="{63780E90-3A52-474D-A902-F54072108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A44DB15C-FDA7-4D76-9584-A4EC761E4817}"/>
              </a:ext>
            </a:extLst>
          </p:cNvPr>
          <p:cNvSpPr>
            <a:spLocks noGrp="1"/>
          </p:cNvSpPr>
          <p:nvPr>
            <p:ph type="dt" sz="half" idx="10"/>
          </p:nvPr>
        </p:nvSpPr>
        <p:spPr/>
        <p:txBody>
          <a:bodyPr/>
          <a:lstStyle/>
          <a:p>
            <a:fld id="{DA0C74C0-2F93-439B-AF2B-04513C44AD69}" type="datetime1">
              <a:rPr lang="lt-LT" smtClean="0"/>
              <a:t>2024-12-31</a:t>
            </a:fld>
            <a:endParaRPr lang="lt-LT" dirty="0"/>
          </a:p>
        </p:txBody>
      </p:sp>
      <p:sp>
        <p:nvSpPr>
          <p:cNvPr id="6" name="Poraštės vietos rezervavimo ženklas 5">
            <a:extLst>
              <a:ext uri="{FF2B5EF4-FFF2-40B4-BE49-F238E27FC236}">
                <a16:creationId xmlns:a16="http://schemas.microsoft.com/office/drawing/2014/main" id="{287C509A-3BAB-4D3A-B171-A57E8F2E4C4A}"/>
              </a:ext>
            </a:extLst>
          </p:cNvPr>
          <p:cNvSpPr>
            <a:spLocks noGrp="1"/>
          </p:cNvSpPr>
          <p:nvPr>
            <p:ph type="ftr" sz="quarter" idx="11"/>
          </p:nvPr>
        </p:nvSpPr>
        <p:spPr/>
        <p:txBody>
          <a:bodyPr/>
          <a:lstStyle/>
          <a:p>
            <a:endParaRPr lang="lt-LT" dirty="0"/>
          </a:p>
        </p:txBody>
      </p:sp>
      <p:sp>
        <p:nvSpPr>
          <p:cNvPr id="7" name="Skaidrės numerio vietos rezervavimo ženklas 6">
            <a:extLst>
              <a:ext uri="{FF2B5EF4-FFF2-40B4-BE49-F238E27FC236}">
                <a16:creationId xmlns:a16="http://schemas.microsoft.com/office/drawing/2014/main" id="{BA9F65B4-EE7B-4A25-9DCD-CDB305F7B838}"/>
              </a:ext>
            </a:extLst>
          </p:cNvPr>
          <p:cNvSpPr>
            <a:spLocks noGrp="1"/>
          </p:cNvSpPr>
          <p:nvPr>
            <p:ph type="sldNum" sz="quarter" idx="12"/>
          </p:nvPr>
        </p:nvSpPr>
        <p:spPr/>
        <p:txBody>
          <a:bodyPr/>
          <a:lstStyle/>
          <a:p>
            <a:fld id="{D9589D19-EE03-4B94-A1AA-606ECC620709}" type="slidenum">
              <a:rPr lang="lt-LT" smtClean="0"/>
              <a:t>‹#›</a:t>
            </a:fld>
            <a:endParaRPr lang="lt-LT" dirty="0"/>
          </a:p>
        </p:txBody>
      </p:sp>
    </p:spTree>
    <p:extLst>
      <p:ext uri="{BB962C8B-B14F-4D97-AF65-F5344CB8AC3E}">
        <p14:creationId xmlns:p14="http://schemas.microsoft.com/office/powerpoint/2010/main" val="59750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DB2CB54D-BEC8-4551-9509-4B6659D81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F16E901D-8C85-461B-AF35-5A295E839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695CFCC-A4F3-475E-BD9F-020C78CEF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2C68-D58D-4D1A-ACBE-876F20056CEF}" type="datetime1">
              <a:rPr lang="lt-LT" smtClean="0"/>
              <a:t>2024-12-31</a:t>
            </a:fld>
            <a:endParaRPr lang="lt-LT" dirty="0"/>
          </a:p>
        </p:txBody>
      </p:sp>
      <p:sp>
        <p:nvSpPr>
          <p:cNvPr id="5" name="Poraštės vietos rezervavimo ženklas 4">
            <a:extLst>
              <a:ext uri="{FF2B5EF4-FFF2-40B4-BE49-F238E27FC236}">
                <a16:creationId xmlns:a16="http://schemas.microsoft.com/office/drawing/2014/main" id="{183B8EF7-A385-41C0-98FE-881A8904B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kaidrės numerio vietos rezervavimo ženklas 5">
            <a:extLst>
              <a:ext uri="{FF2B5EF4-FFF2-40B4-BE49-F238E27FC236}">
                <a16:creationId xmlns:a16="http://schemas.microsoft.com/office/drawing/2014/main" id="{8BB79CE6-3FAF-4EE3-8FE7-473350663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89D19-EE03-4B94-A1AA-606ECC620709}" type="slidenum">
              <a:rPr lang="lt-LT" smtClean="0"/>
              <a:t>‹#›</a:t>
            </a:fld>
            <a:endParaRPr lang="lt-LT" dirty="0"/>
          </a:p>
        </p:txBody>
      </p:sp>
    </p:spTree>
    <p:extLst>
      <p:ext uri="{BB962C8B-B14F-4D97-AF65-F5344CB8AC3E}">
        <p14:creationId xmlns:p14="http://schemas.microsoft.com/office/powerpoint/2010/main" val="328499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nfo@turtas.l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ygiašonis trikampis 18"/>
          <p:cNvSpPr/>
          <p:nvPr/>
        </p:nvSpPr>
        <p:spPr>
          <a:xfrm rot="7193109">
            <a:off x="5311270" y="-451900"/>
            <a:ext cx="4089240" cy="9180734"/>
          </a:xfrm>
          <a:prstGeom prst="triangle">
            <a:avLst>
              <a:gd name="adj" fmla="val 5347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7" name="Lygiašonis trikampis 16"/>
          <p:cNvSpPr/>
          <p:nvPr/>
        </p:nvSpPr>
        <p:spPr>
          <a:xfrm rot="5400000">
            <a:off x="-1061701" y="1903550"/>
            <a:ext cx="6724449" cy="2917352"/>
          </a:xfrm>
          <a:prstGeom prst="triangl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ln>
                <a:solidFill>
                  <a:schemeClr val="bg1">
                    <a:lumMod val="75000"/>
                  </a:schemeClr>
                </a:solidFill>
              </a:ln>
              <a:solidFill>
                <a:schemeClr val="bg1"/>
              </a:solidFill>
            </a:endParaRP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36" y="2947339"/>
            <a:ext cx="1222940" cy="2487643"/>
          </a:xfrm>
          <a:prstGeom prst="rect">
            <a:avLst/>
          </a:prstGeom>
        </p:spPr>
      </p:pic>
      <p:sp>
        <p:nvSpPr>
          <p:cNvPr id="12" name="TextBox 11"/>
          <p:cNvSpPr txBox="1"/>
          <p:nvPr/>
        </p:nvSpPr>
        <p:spPr>
          <a:xfrm>
            <a:off x="10409646" y="5451447"/>
            <a:ext cx="1882800" cy="430887"/>
          </a:xfrm>
          <a:prstGeom prst="rect">
            <a:avLst/>
          </a:prstGeom>
          <a:noFill/>
        </p:spPr>
        <p:txBody>
          <a:bodyPr wrap="square" rtlCol="0">
            <a:spAutoFit/>
          </a:bodyPr>
          <a:lstStyle/>
          <a:p>
            <a:r>
              <a:rPr lang="lt-LT" sz="1100" b="1" i="1" dirty="0">
                <a:solidFill>
                  <a:schemeClr val="tx1">
                    <a:lumMod val="50000"/>
                    <a:lumOff val="50000"/>
                  </a:schemeClr>
                </a:solidFill>
              </a:rPr>
              <a:t>VĮ Turto bankas</a:t>
            </a:r>
            <a:br>
              <a:rPr lang="lt-LT" sz="1100" i="1" dirty="0">
                <a:solidFill>
                  <a:schemeClr val="tx1">
                    <a:lumMod val="50000"/>
                    <a:lumOff val="50000"/>
                  </a:schemeClr>
                </a:solidFill>
              </a:rPr>
            </a:br>
            <a:r>
              <a:rPr lang="lt-LT" sz="1100" i="1" dirty="0">
                <a:solidFill>
                  <a:schemeClr val="tx1">
                    <a:lumMod val="50000"/>
                    <a:lumOff val="50000"/>
                  </a:schemeClr>
                </a:solidFill>
              </a:rPr>
              <a:t>El. paštas: </a:t>
            </a:r>
            <a:r>
              <a:rPr lang="lt-LT" sz="1100" i="1" dirty="0">
                <a:solidFill>
                  <a:schemeClr val="tx1">
                    <a:lumMod val="50000"/>
                    <a:lumOff val="50000"/>
                  </a:schemeClr>
                </a:solidFill>
                <a:hlinkClick r:id="rId4"/>
              </a:rPr>
              <a:t>info@turtas.lt</a:t>
            </a:r>
            <a:endParaRPr lang="lt-LT" sz="1100" i="1" dirty="0">
              <a:solidFill>
                <a:schemeClr val="tx1">
                  <a:lumMod val="50000"/>
                  <a:lumOff val="50000"/>
                </a:schemeClr>
              </a:solidFill>
            </a:endParaRPr>
          </a:p>
        </p:txBody>
      </p:sp>
      <p:sp>
        <p:nvSpPr>
          <p:cNvPr id="13" name="TextBox 12"/>
          <p:cNvSpPr txBox="1"/>
          <p:nvPr/>
        </p:nvSpPr>
        <p:spPr>
          <a:xfrm>
            <a:off x="10409646" y="5882334"/>
            <a:ext cx="2254685" cy="769441"/>
          </a:xfrm>
          <a:prstGeom prst="rect">
            <a:avLst/>
          </a:prstGeom>
          <a:noFill/>
        </p:spPr>
        <p:txBody>
          <a:bodyPr wrap="square" rtlCol="0">
            <a:spAutoFit/>
          </a:bodyPr>
          <a:lstStyle/>
          <a:p>
            <a:pPr fontAlgn="ctr"/>
            <a:r>
              <a:rPr lang="lt-LT" sz="1100" i="1" dirty="0">
                <a:solidFill>
                  <a:schemeClr val="tx1">
                    <a:lumMod val="50000"/>
                    <a:lumOff val="50000"/>
                  </a:schemeClr>
                </a:solidFill>
              </a:rPr>
              <a:t>Kęstučio g. 45, </a:t>
            </a:r>
            <a:br>
              <a:rPr lang="lt-LT" sz="1100" i="1" dirty="0">
                <a:solidFill>
                  <a:schemeClr val="tx1">
                    <a:lumMod val="50000"/>
                    <a:lumOff val="50000"/>
                  </a:schemeClr>
                </a:solidFill>
              </a:rPr>
            </a:br>
            <a:r>
              <a:rPr lang="lt-LT" sz="1100" i="1" dirty="0">
                <a:solidFill>
                  <a:schemeClr val="tx1">
                    <a:lumMod val="50000"/>
                    <a:lumOff val="50000"/>
                  </a:schemeClr>
                </a:solidFill>
              </a:rPr>
              <a:t>LT-08124 Vilnius</a:t>
            </a:r>
            <a:br>
              <a:rPr lang="lt-LT" sz="1100" i="1" dirty="0">
                <a:solidFill>
                  <a:schemeClr val="tx1">
                    <a:lumMod val="50000"/>
                    <a:lumOff val="50000"/>
                  </a:schemeClr>
                </a:solidFill>
              </a:rPr>
            </a:br>
            <a:r>
              <a:rPr lang="lt-LT" sz="1100" i="1" dirty="0">
                <a:solidFill>
                  <a:schemeClr val="tx1">
                    <a:lumMod val="50000"/>
                    <a:lumOff val="50000"/>
                  </a:schemeClr>
                </a:solidFill>
              </a:rPr>
              <a:t>Tel. (8 5) 278 0900</a:t>
            </a:r>
            <a:br>
              <a:rPr lang="lt-LT" sz="1100" i="1" dirty="0">
                <a:solidFill>
                  <a:schemeClr val="tx1">
                    <a:lumMod val="50000"/>
                    <a:lumOff val="50000"/>
                  </a:schemeClr>
                </a:solidFill>
              </a:rPr>
            </a:br>
            <a:r>
              <a:rPr lang="lt-LT" sz="1100" i="1" dirty="0">
                <a:solidFill>
                  <a:schemeClr val="tx1">
                    <a:lumMod val="50000"/>
                    <a:lumOff val="50000"/>
                  </a:schemeClr>
                </a:solidFill>
              </a:rPr>
              <a:t>Faks. (8 5) 275 1155</a:t>
            </a:r>
          </a:p>
        </p:txBody>
      </p:sp>
      <p:sp>
        <p:nvSpPr>
          <p:cNvPr id="14" name="Stačiakampis 13"/>
          <p:cNvSpPr/>
          <p:nvPr/>
        </p:nvSpPr>
        <p:spPr>
          <a:xfrm>
            <a:off x="-1" y="0"/>
            <a:ext cx="413359" cy="6858000"/>
          </a:xfrm>
          <a:prstGeom prst="rect">
            <a:avLst/>
          </a:prstGeom>
          <a:gradFill flip="none" rotWithShape="1">
            <a:gsLst>
              <a:gs pos="0">
                <a:srgbClr val="74003A">
                  <a:shade val="30000"/>
                  <a:satMod val="115000"/>
                </a:srgbClr>
              </a:gs>
              <a:gs pos="50000">
                <a:srgbClr val="74003A">
                  <a:shade val="67500"/>
                  <a:satMod val="115000"/>
                </a:srgbClr>
              </a:gs>
              <a:gs pos="100000">
                <a:srgbClr val="74003A">
                  <a:shade val="100000"/>
                  <a:satMod val="115000"/>
                </a:srgbClr>
              </a:gs>
            </a:gsLst>
            <a:lin ang="189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5" name="Stačiakampis 14"/>
          <p:cNvSpPr/>
          <p:nvPr/>
        </p:nvSpPr>
        <p:spPr>
          <a:xfrm>
            <a:off x="503264" y="0"/>
            <a:ext cx="113054"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6" name="Stačiakampis 15"/>
          <p:cNvSpPr/>
          <p:nvPr/>
        </p:nvSpPr>
        <p:spPr>
          <a:xfrm>
            <a:off x="706224" y="0"/>
            <a:ext cx="45719" cy="68580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890000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8" name="Lygiašonis trikampis 17"/>
          <p:cNvSpPr/>
          <p:nvPr/>
        </p:nvSpPr>
        <p:spPr>
          <a:xfrm rot="14527284">
            <a:off x="4919097" y="-881186"/>
            <a:ext cx="4089240" cy="10144694"/>
          </a:xfrm>
          <a:prstGeom prst="triangle">
            <a:avLst>
              <a:gd name="adj" fmla="val 5347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grpSp>
        <p:nvGrpSpPr>
          <p:cNvPr id="11" name="Grupė 10"/>
          <p:cNvGrpSpPr/>
          <p:nvPr/>
        </p:nvGrpSpPr>
        <p:grpSpPr>
          <a:xfrm>
            <a:off x="2448366" y="3728504"/>
            <a:ext cx="9646098" cy="1722943"/>
            <a:chOff x="1301649" y="2379553"/>
            <a:chExt cx="10308921" cy="1448403"/>
          </a:xfrm>
        </p:grpSpPr>
        <p:sp>
          <p:nvSpPr>
            <p:cNvPr id="8" name="Stačiakampis 7"/>
            <p:cNvSpPr/>
            <p:nvPr/>
          </p:nvSpPr>
          <p:spPr>
            <a:xfrm>
              <a:off x="1301649" y="2379553"/>
              <a:ext cx="10308921" cy="1448403"/>
            </a:xfrm>
            <a:prstGeom prst="rect">
              <a:avLst/>
            </a:prstGeom>
            <a:gradFill flip="none" rotWithShape="1">
              <a:gsLst>
                <a:gs pos="0">
                  <a:srgbClr val="74003A">
                    <a:shade val="30000"/>
                    <a:satMod val="115000"/>
                  </a:srgbClr>
                </a:gs>
                <a:gs pos="50000">
                  <a:srgbClr val="74003A">
                    <a:shade val="67500"/>
                    <a:satMod val="115000"/>
                  </a:srgbClr>
                </a:gs>
                <a:gs pos="100000">
                  <a:srgbClr val="74003A">
                    <a:shade val="100000"/>
                    <a:satMod val="115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7" name="Antrinis pavadinimas 2"/>
            <p:cNvSpPr txBox="1">
              <a:spLocks/>
            </p:cNvSpPr>
            <p:nvPr/>
          </p:nvSpPr>
          <p:spPr>
            <a:xfrm>
              <a:off x="1620740" y="2513433"/>
              <a:ext cx="9545524" cy="5903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Gill Sans MT" panose="020B0502020104020203" pitchFamily="34" charset="0"/>
                </a:rPr>
                <a:t>VAIKŲ VALANDINĖS PRIEŽIŪROS KAMBARIAI</a:t>
              </a:r>
              <a:endParaRPr lang="lt-LT" sz="3200" dirty="0">
                <a:solidFill>
                  <a:schemeClr val="bg1"/>
                </a:solidFill>
                <a:latin typeface="Gill Sans MT" panose="020B0502020104020203" pitchFamily="34" charset="0"/>
              </a:endParaRPr>
            </a:p>
            <a:p>
              <a:pPr marL="0" indent="0">
                <a:buNone/>
              </a:pPr>
              <a:r>
                <a:rPr lang="lt-LT" sz="3200" dirty="0">
                  <a:solidFill>
                    <a:schemeClr val="bg1"/>
                  </a:solidFill>
                  <a:latin typeface="Gill Sans MT" panose="020B0502020104020203" pitchFamily="34" charset="0"/>
                </a:rPr>
                <a:t>VĮ TURTO BANKAS VALDOMUOSE PASTATUOSE</a:t>
              </a:r>
            </a:p>
          </p:txBody>
        </p:sp>
      </p:grpSp>
    </p:spTree>
    <p:extLst>
      <p:ext uri="{BB962C8B-B14F-4D97-AF65-F5344CB8AC3E}">
        <p14:creationId xmlns:p14="http://schemas.microsoft.com/office/powerpoint/2010/main" val="124231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10</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2509001"/>
            <a:ext cx="6613640" cy="728726"/>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Kištukinių lizdų įrengimas su apsaugomis nuo vaikų;*</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Pašalinami iš patalpų potencialiai pavojingi daiktai;**</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229694"/>
            <a:ext cx="12038559" cy="1101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2.8. Vaikų kambariai turi būti įrengti ir prižiūrimi taip, kad jais naudojantis nebūtų nelaimingų atsitikimų (paslydimo, kritimo, susidūrimo, nudegimo, nutrenkimo, sužalojimo elektros srove, sprogimo ir pan.)*/**</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9920126-46BE-22A3-5C9C-07EA70825455}"/>
              </a:ext>
            </a:extLst>
          </p:cNvPr>
          <p:cNvPicPr>
            <a:picLocks noChangeAspect="1"/>
          </p:cNvPicPr>
          <p:nvPr/>
        </p:nvPicPr>
        <p:blipFill>
          <a:blip r:embed="rId4"/>
          <a:stretch>
            <a:fillRect/>
          </a:stretch>
        </p:blipFill>
        <p:spPr>
          <a:xfrm>
            <a:off x="6373177" y="2943801"/>
            <a:ext cx="4687241" cy="2997097"/>
          </a:xfrm>
          <a:prstGeom prst="rect">
            <a:avLst/>
          </a:prstGeom>
        </p:spPr>
      </p:pic>
    </p:spTree>
    <p:extLst>
      <p:ext uri="{BB962C8B-B14F-4D97-AF65-F5344CB8AC3E}">
        <p14:creationId xmlns:p14="http://schemas.microsoft.com/office/powerpoint/2010/main" val="93039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11</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2509001"/>
            <a:ext cx="6613640" cy="105804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Patalpoje nelaikyti daiktų nesusijusių su vaikų kambariu</a:t>
            </a:r>
            <a:r>
              <a:rPr lang="lt-LT" sz="2000" dirty="0">
                <a:solidFill>
                  <a:srgbClr val="000000"/>
                </a:solidFill>
                <a:effectLst/>
                <a:latin typeface="Times New Roman" panose="02020603050405020304" pitchFamily="18" charset="0"/>
                <a:ea typeface="Times New Roman" panose="02020603050405020304" pitchFamily="18" charset="0"/>
              </a:rPr>
              <a:t>;**</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Nelaikyti daiktų ant palangių, kuriuos vaikai gali pasiekti ir užsimesti ant savęs;**</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939453"/>
            <a:ext cx="12038559" cy="10722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2.9.  Vaikų kambariuose negali būti laikoma augalų, gyvūnų, galinčių kelti pavojų vaikų sveikatai**</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FB8ED61-D8FF-77D2-549A-87A5BB8FF249}"/>
              </a:ext>
            </a:extLst>
          </p:cNvPr>
          <p:cNvPicPr>
            <a:picLocks noChangeAspect="1"/>
          </p:cNvPicPr>
          <p:nvPr/>
        </p:nvPicPr>
        <p:blipFill>
          <a:blip r:embed="rId4"/>
          <a:stretch>
            <a:fillRect/>
          </a:stretch>
        </p:blipFill>
        <p:spPr>
          <a:xfrm>
            <a:off x="8260080" y="2335613"/>
            <a:ext cx="2956560" cy="3582934"/>
          </a:xfrm>
          <a:prstGeom prst="rect">
            <a:avLst/>
          </a:prstGeom>
        </p:spPr>
      </p:pic>
    </p:spTree>
    <p:extLst>
      <p:ext uri="{BB962C8B-B14F-4D97-AF65-F5344CB8AC3E}">
        <p14:creationId xmlns:p14="http://schemas.microsoft.com/office/powerpoint/2010/main" val="209988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12</a:t>
            </a:fld>
            <a:endParaRPr lang="lt-LT" dirty="0"/>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939453"/>
            <a:ext cx="12038559" cy="15695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2.10.  Vaikų kambariuose turi būti pirmosios pagalbos rinkinys, atitinkantis Pirmosios pagalbos rinkinio apraše, tvirtinamame sveikatos apsaugos ministro, nustatytus reikalavimus**</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7A4758A-7547-8954-B339-1FE3A1C6B43E}"/>
              </a:ext>
            </a:extLst>
          </p:cNvPr>
          <p:cNvPicPr>
            <a:picLocks noChangeAspect="1"/>
          </p:cNvPicPr>
          <p:nvPr/>
        </p:nvPicPr>
        <p:blipFill>
          <a:blip r:embed="rId4"/>
          <a:stretch>
            <a:fillRect/>
          </a:stretch>
        </p:blipFill>
        <p:spPr>
          <a:xfrm>
            <a:off x="8336280" y="3207245"/>
            <a:ext cx="3520387" cy="2780454"/>
          </a:xfrm>
          <a:prstGeom prst="rect">
            <a:avLst/>
          </a:prstGeom>
        </p:spPr>
      </p:pic>
    </p:spTree>
    <p:extLst>
      <p:ext uri="{BB962C8B-B14F-4D97-AF65-F5344CB8AC3E}">
        <p14:creationId xmlns:p14="http://schemas.microsoft.com/office/powerpoint/2010/main" val="92165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13</a:t>
            </a:fld>
            <a:endParaRPr lang="lt-LT" dirty="0"/>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0" y="750123"/>
            <a:ext cx="12038559" cy="2188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2.11.  Vaikų kambarių įstiklintos durys, sienos aplink duris, durų dalys, apatinės sienų dalys, jei tokių yra, turi atitikti aplinkos ministro tvirtinamo statybos techninio reglamento STR 2.04.01:2018 „Pastatų atitvaros. Sienos, stogai, langai ir išorinės įėjimo durys“ nustatytus reikalavimus; *</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15858A9-9FF4-77A6-2C67-D9F968FEA5C5}"/>
              </a:ext>
            </a:extLst>
          </p:cNvPr>
          <p:cNvSpPr txBox="1"/>
          <p:nvPr/>
        </p:nvSpPr>
        <p:spPr>
          <a:xfrm>
            <a:off x="176044" y="3313637"/>
            <a:ext cx="6613640" cy="728726"/>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Kaip pavyzdys stiklinės durys / vitrinos turi būti apklijuotos, kad žmogus pastebėtų atitvarą</a:t>
            </a:r>
            <a:r>
              <a:rPr lang="lt-LT" sz="2000" dirty="0">
                <a:solidFill>
                  <a:srgbClr val="000000"/>
                </a:solidFill>
                <a:effectLst/>
                <a:latin typeface="Times New Roman" panose="02020603050405020304" pitchFamily="18" charset="0"/>
                <a:ea typeface="Times New Roman" panose="02020603050405020304" pitchFamily="18" charset="0"/>
              </a:rPr>
              <a:t>;*</a:t>
            </a:r>
          </a:p>
        </p:txBody>
      </p:sp>
      <p:pic>
        <p:nvPicPr>
          <p:cNvPr id="11" name="Picture 10">
            <a:extLst>
              <a:ext uri="{FF2B5EF4-FFF2-40B4-BE49-F238E27FC236}">
                <a16:creationId xmlns:a16="http://schemas.microsoft.com/office/drawing/2014/main" id="{F1587480-7316-C636-9654-FBCF3BD349F7}"/>
              </a:ext>
            </a:extLst>
          </p:cNvPr>
          <p:cNvPicPr>
            <a:picLocks noChangeAspect="1"/>
          </p:cNvPicPr>
          <p:nvPr/>
        </p:nvPicPr>
        <p:blipFill>
          <a:blip r:embed="rId4"/>
          <a:stretch>
            <a:fillRect/>
          </a:stretch>
        </p:blipFill>
        <p:spPr>
          <a:xfrm>
            <a:off x="7815262" y="2939075"/>
            <a:ext cx="3334639" cy="3019085"/>
          </a:xfrm>
          <a:prstGeom prst="rect">
            <a:avLst/>
          </a:prstGeom>
        </p:spPr>
      </p:pic>
    </p:spTree>
    <p:extLst>
      <p:ext uri="{BB962C8B-B14F-4D97-AF65-F5344CB8AC3E}">
        <p14:creationId xmlns:p14="http://schemas.microsoft.com/office/powerpoint/2010/main" val="254452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14</a:t>
            </a:fld>
            <a:endParaRPr lang="lt-LT" dirty="0"/>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0" y="750123"/>
            <a:ext cx="12038559" cy="2563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2.12. Vaikų kambarių varstomi langai turi turėti langų atidarymo ribotuvus arba kitas apsaugos nuo vaikų iškritimo priemones, jeigu jie yra pasiekiami vaikams ir kelia iškritimo pavojų. Langų atidarymo ribotuvai turi būti įrengti taip, kad apribotų lango atvėrimą iki ne didesnės kaip 10 cm angos arba kad vaikai negalėtų jo atidaryti; *</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41B9D11-E5CB-8D11-62C8-809D8058F84D}"/>
              </a:ext>
            </a:extLst>
          </p:cNvPr>
          <p:cNvPicPr>
            <a:picLocks noChangeAspect="1"/>
          </p:cNvPicPr>
          <p:nvPr/>
        </p:nvPicPr>
        <p:blipFill>
          <a:blip r:embed="rId4"/>
          <a:stretch>
            <a:fillRect/>
          </a:stretch>
        </p:blipFill>
        <p:spPr>
          <a:xfrm>
            <a:off x="8000481" y="3201404"/>
            <a:ext cx="2743199" cy="2942442"/>
          </a:xfrm>
          <a:prstGeom prst="rect">
            <a:avLst/>
          </a:prstGeom>
        </p:spPr>
      </p:pic>
      <p:pic>
        <p:nvPicPr>
          <p:cNvPr id="12" name="Picture 11">
            <a:extLst>
              <a:ext uri="{FF2B5EF4-FFF2-40B4-BE49-F238E27FC236}">
                <a16:creationId xmlns:a16="http://schemas.microsoft.com/office/drawing/2014/main" id="{6508F5DF-9BF2-F126-6154-C3210375412F}"/>
              </a:ext>
            </a:extLst>
          </p:cNvPr>
          <p:cNvPicPr>
            <a:picLocks noChangeAspect="1"/>
          </p:cNvPicPr>
          <p:nvPr/>
        </p:nvPicPr>
        <p:blipFill>
          <a:blip r:embed="rId5"/>
          <a:stretch>
            <a:fillRect/>
          </a:stretch>
        </p:blipFill>
        <p:spPr>
          <a:xfrm>
            <a:off x="5227320" y="3176869"/>
            <a:ext cx="1606702" cy="3302665"/>
          </a:xfrm>
          <a:prstGeom prst="rect">
            <a:avLst/>
          </a:prstGeom>
        </p:spPr>
      </p:pic>
    </p:spTree>
    <p:extLst>
      <p:ext uri="{BB962C8B-B14F-4D97-AF65-F5344CB8AC3E}">
        <p14:creationId xmlns:p14="http://schemas.microsoft.com/office/powerpoint/2010/main" val="377568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15</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3" y="2509001"/>
            <a:ext cx="6324509" cy="138736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Kištukinių lizdų įrengimas su apsaugomis nuo vaikų;*</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Naudojant vaikų kambarį Klientas turi užtikrinti, kad </a:t>
            </a: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rPr>
              <a:t>kištukinių lizdų apsaugos nebūtų pašalintos iš elektros lizdų;**</a:t>
            </a: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000921"/>
            <a:ext cx="12038559" cy="1101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2.13. Vaikų kambariuose elektros lizdai turi būti uždengti specialiomis apsaugos priemonėmis*/**</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aveikslėlis 30" descr="PATRULL apsauginis kištukas">
            <a:extLst>
              <a:ext uri="{FF2B5EF4-FFF2-40B4-BE49-F238E27FC236}">
                <a16:creationId xmlns:a16="http://schemas.microsoft.com/office/drawing/2014/main" id="{7A40EBBC-D3E5-C04A-AC67-087F987FD9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0125" y="2102070"/>
            <a:ext cx="2383675" cy="2383675"/>
          </a:xfrm>
          <a:prstGeom prst="rect">
            <a:avLst/>
          </a:prstGeom>
          <a:noFill/>
          <a:ln>
            <a:noFill/>
          </a:ln>
        </p:spPr>
      </p:pic>
      <p:pic>
        <p:nvPicPr>
          <p:cNvPr id="2" name="Picture 1">
            <a:extLst>
              <a:ext uri="{FF2B5EF4-FFF2-40B4-BE49-F238E27FC236}">
                <a16:creationId xmlns:a16="http://schemas.microsoft.com/office/drawing/2014/main" id="{C0271A72-9DE4-ED56-75B8-845CFC4EC59E}"/>
              </a:ext>
            </a:extLst>
          </p:cNvPr>
          <p:cNvPicPr>
            <a:picLocks noChangeAspect="1"/>
          </p:cNvPicPr>
          <p:nvPr/>
        </p:nvPicPr>
        <p:blipFill>
          <a:blip r:embed="rId5"/>
          <a:stretch>
            <a:fillRect/>
          </a:stretch>
        </p:blipFill>
        <p:spPr>
          <a:xfrm>
            <a:off x="6734453" y="3733020"/>
            <a:ext cx="2058033" cy="2045821"/>
          </a:xfrm>
          <a:prstGeom prst="rect">
            <a:avLst/>
          </a:prstGeom>
        </p:spPr>
      </p:pic>
    </p:spTree>
    <p:extLst>
      <p:ext uri="{BB962C8B-B14F-4D97-AF65-F5344CB8AC3E}">
        <p14:creationId xmlns:p14="http://schemas.microsoft.com/office/powerpoint/2010/main" val="316999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16</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3029595"/>
            <a:ext cx="6613640" cy="138736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VĮ Turto bankas </a:t>
            </a:r>
            <a:r>
              <a:rPr lang="lt-LT" sz="2000" dirty="0">
                <a:solidFill>
                  <a:srgbClr val="000000"/>
                </a:solidFill>
                <a:effectLst/>
                <a:latin typeface="Times New Roman" panose="02020603050405020304" pitchFamily="18" charset="0"/>
                <a:ea typeface="Times New Roman" panose="02020603050405020304" pitchFamily="18" charset="0"/>
              </a:rPr>
              <a:t>užtikrina, kad grindų dangas bus tvarkinga;*</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Klientui rekomenduojama vaikų žaidimo zonoje patiesti kilimą;**</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000921"/>
            <a:ext cx="12038559" cy="1508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2.14.  Vaikų kambarių grindų danga turi būti neslidi, lygi (nekelti kritimo rizikos užkliuvus), lengvai valoma, grindų aukščio pokyčiai turi būti pažymėti įspėjamaisiais ženklais arba kontrastinga spalva*/**</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3E38B2F-7570-C660-C06F-C198684ECCD9}"/>
              </a:ext>
            </a:extLst>
          </p:cNvPr>
          <p:cNvPicPr>
            <a:picLocks noChangeAspect="1"/>
          </p:cNvPicPr>
          <p:nvPr/>
        </p:nvPicPr>
        <p:blipFill>
          <a:blip r:embed="rId4"/>
          <a:stretch>
            <a:fillRect/>
          </a:stretch>
        </p:blipFill>
        <p:spPr>
          <a:xfrm>
            <a:off x="6789684" y="2830192"/>
            <a:ext cx="4967922" cy="3037615"/>
          </a:xfrm>
          <a:prstGeom prst="rect">
            <a:avLst/>
          </a:prstGeom>
        </p:spPr>
      </p:pic>
    </p:spTree>
    <p:extLst>
      <p:ext uri="{BB962C8B-B14F-4D97-AF65-F5344CB8AC3E}">
        <p14:creationId xmlns:p14="http://schemas.microsoft.com/office/powerpoint/2010/main" val="29228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17</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3029595"/>
            <a:ext cx="6613640" cy="399405"/>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Numatoma įrengti LED šviestuvus</a:t>
            </a:r>
            <a:r>
              <a:rPr lang="lt-LT" sz="2000" dirty="0">
                <a:solidFill>
                  <a:srgbClr val="000000"/>
                </a:solidFill>
                <a:effectLst/>
                <a:latin typeface="Times New Roman" panose="02020603050405020304" pitchFamily="18" charset="0"/>
                <a:ea typeface="Times New Roman" panose="02020603050405020304" pitchFamily="18" charset="0"/>
              </a:rPr>
              <a:t>;*</a:t>
            </a: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956630"/>
            <a:ext cx="12038559" cy="1508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2.15.  Vaikų kambariuose turi būti įrengtas bendras dirbtinis apšvietimas, turi būti naudojami šviestuvai, vienodai išsklaidantys šviesą*</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42BD3E2-DFF0-8243-1253-C383AB3C09B9}"/>
              </a:ext>
            </a:extLst>
          </p:cNvPr>
          <p:cNvPicPr>
            <a:picLocks noChangeAspect="1"/>
          </p:cNvPicPr>
          <p:nvPr/>
        </p:nvPicPr>
        <p:blipFill>
          <a:blip r:embed="rId4"/>
          <a:stretch>
            <a:fillRect/>
          </a:stretch>
        </p:blipFill>
        <p:spPr>
          <a:xfrm>
            <a:off x="7023702" y="2726871"/>
            <a:ext cx="4847496" cy="3304742"/>
          </a:xfrm>
          <a:prstGeom prst="rect">
            <a:avLst/>
          </a:prstGeom>
        </p:spPr>
      </p:pic>
    </p:spTree>
    <p:extLst>
      <p:ext uri="{BB962C8B-B14F-4D97-AF65-F5344CB8AC3E}">
        <p14:creationId xmlns:p14="http://schemas.microsoft.com/office/powerpoint/2010/main" val="226378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18</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3029595"/>
            <a:ext cx="6613640" cy="399405"/>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Numatoma įrengti roletus arba ža</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liuzes</a:t>
            </a:r>
            <a:r>
              <a:rPr lang="lt-LT" sz="2000" dirty="0">
                <a:solidFill>
                  <a:srgbClr val="000000"/>
                </a:solidFill>
                <a:effectLst/>
                <a:latin typeface="Times New Roman" panose="02020603050405020304" pitchFamily="18" charset="0"/>
                <a:ea typeface="Times New Roman" panose="02020603050405020304" pitchFamily="18" charset="0"/>
              </a:rPr>
              <a:t>;*</a:t>
            </a: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956630"/>
            <a:ext cx="12038559" cy="1508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2.16. Vaikų kambariuose gali būti natūralus apšvietimas. Erdvėse, apšviečiamose tiesioginių saulės spindulių, turi būti įrengtos užuolaidos, žaliuzės ar kitos apsaugos nuo saulės priemonės*</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5CC9DE9-A331-49AC-F75B-34209CEC0419}"/>
              </a:ext>
            </a:extLst>
          </p:cNvPr>
          <p:cNvPicPr>
            <a:picLocks noChangeAspect="1"/>
          </p:cNvPicPr>
          <p:nvPr/>
        </p:nvPicPr>
        <p:blipFill>
          <a:blip r:embed="rId4"/>
          <a:stretch>
            <a:fillRect/>
          </a:stretch>
        </p:blipFill>
        <p:spPr>
          <a:xfrm>
            <a:off x="8267700" y="2481888"/>
            <a:ext cx="3086100" cy="3181350"/>
          </a:xfrm>
          <a:prstGeom prst="rect">
            <a:avLst/>
          </a:prstGeom>
        </p:spPr>
      </p:pic>
    </p:spTree>
    <p:extLst>
      <p:ext uri="{BB962C8B-B14F-4D97-AF65-F5344CB8AC3E}">
        <p14:creationId xmlns:p14="http://schemas.microsoft.com/office/powerpoint/2010/main" val="58391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3.  Rekomendacijos vaikų kambariui</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19</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76720" y="1899295"/>
            <a:ext cx="6613640" cy="105804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VĮ Turto bankas numato įrengti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elektros rozetes ir TV kištukinius lizdus reikalingus televizoriaus pajungimui;</a:t>
            </a: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Klientas pasirūpina televizoriaus įsigijimu;</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038736"/>
            <a:ext cx="12038559" cy="4943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3.1 Vaikų kambariuose gali būti televizoriai</a:t>
            </a:r>
          </a:p>
        </p:txBody>
      </p:sp>
      <p:pic>
        <p:nvPicPr>
          <p:cNvPr id="11" name="Picture 10">
            <a:extLst>
              <a:ext uri="{FF2B5EF4-FFF2-40B4-BE49-F238E27FC236}">
                <a16:creationId xmlns:a16="http://schemas.microsoft.com/office/drawing/2014/main" id="{E583B3E5-17E6-CAB4-2CA4-1CF2CF1FF133}"/>
              </a:ext>
            </a:extLst>
          </p:cNvPr>
          <p:cNvPicPr>
            <a:picLocks noChangeAspect="1"/>
          </p:cNvPicPr>
          <p:nvPr/>
        </p:nvPicPr>
        <p:blipFill>
          <a:blip r:embed="rId4"/>
          <a:stretch>
            <a:fillRect/>
          </a:stretch>
        </p:blipFill>
        <p:spPr>
          <a:xfrm>
            <a:off x="7477131" y="1285916"/>
            <a:ext cx="4270370" cy="4994522"/>
          </a:xfrm>
          <a:prstGeom prst="rect">
            <a:avLst/>
          </a:prstGeom>
        </p:spPr>
      </p:pic>
    </p:spTree>
    <p:extLst>
      <p:ext uri="{BB962C8B-B14F-4D97-AF65-F5344CB8AC3E}">
        <p14:creationId xmlns:p14="http://schemas.microsoft.com/office/powerpoint/2010/main" val="23134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490595" y="110312"/>
            <a:ext cx="8015839" cy="7014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lt-LT" sz="3600" dirty="0">
                <a:solidFill>
                  <a:srgbClr val="74003A"/>
                </a:solidFill>
                <a:effectLst>
                  <a:outerShdw blurRad="38100" dist="38100" dir="2700000" algn="tl">
                    <a:srgbClr val="000000">
                      <a:alpha val="43137"/>
                    </a:srgbClr>
                  </a:outerShdw>
                </a:effectLst>
                <a:latin typeface="Gill Sans MT" panose="020B0502020104020203" pitchFamily="34" charset="0"/>
              </a:rPr>
              <a:t>1. Bendrosios nuostatos </a:t>
            </a:r>
          </a:p>
        </p:txBody>
      </p:sp>
      <p:graphicFrame>
        <p:nvGraphicFramePr>
          <p:cNvPr id="41" name="Diagrama 40"/>
          <p:cNvGraphicFramePr>
            <a:graphicFrameLocks/>
          </p:cNvGraphicFramePr>
          <p:nvPr/>
        </p:nvGraphicFramePr>
        <p:xfrm>
          <a:off x="0" y="1972989"/>
          <a:ext cx="5162750" cy="382259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10" name="Skaidrės numerio vietos rezervavimo ženklas 9">
            <a:extLst>
              <a:ext uri="{FF2B5EF4-FFF2-40B4-BE49-F238E27FC236}">
                <a16:creationId xmlns:a16="http://schemas.microsoft.com/office/drawing/2014/main" id="{A6474583-AD1E-6EA5-B9C0-B2474C049D4C}"/>
              </a:ext>
            </a:extLst>
          </p:cNvPr>
          <p:cNvSpPr>
            <a:spLocks noGrp="1"/>
          </p:cNvSpPr>
          <p:nvPr>
            <p:ph type="sldNum" sz="quarter" idx="12"/>
          </p:nvPr>
        </p:nvSpPr>
        <p:spPr/>
        <p:txBody>
          <a:bodyPr/>
          <a:lstStyle/>
          <a:p>
            <a:fld id="{D9589D19-EE03-4B94-A1AA-606ECC620709}" type="slidenum">
              <a:rPr lang="lt-LT" smtClean="0"/>
              <a:t>2</a:t>
            </a:fld>
            <a:endParaRPr lang="lt-LT" dirty="0"/>
          </a:p>
        </p:txBody>
      </p:sp>
      <p:sp>
        <p:nvSpPr>
          <p:cNvPr id="13" name="Stačiakampis 12">
            <a:extLst>
              <a:ext uri="{FF2B5EF4-FFF2-40B4-BE49-F238E27FC236}">
                <a16:creationId xmlns:a16="http://schemas.microsoft.com/office/drawing/2014/main" id="{6C706495-A967-86F0-CB19-59C5A761CE3B}"/>
              </a:ext>
            </a:extLst>
          </p:cNvPr>
          <p:cNvSpPr/>
          <p:nvPr/>
        </p:nvSpPr>
        <p:spPr>
          <a:xfrm>
            <a:off x="85753" y="1506990"/>
            <a:ext cx="11727485" cy="5256311"/>
          </a:xfrm>
          <a:prstGeom prst="rect">
            <a:avLst/>
          </a:prstGeom>
        </p:spPr>
        <p:txBody>
          <a:bodyPr wrap="square">
            <a:spAutoFit/>
          </a:bodyPr>
          <a:lstStyle/>
          <a:p>
            <a:pPr algn="just">
              <a:lnSpc>
                <a:spcPct val="107000"/>
              </a:lnSpc>
              <a:spcAft>
                <a:spcPts val="800"/>
              </a:spcAft>
            </a:pPr>
            <a:r>
              <a:rPr lang="lt-LT" sz="2000" dirty="0">
                <a:latin typeface="Gill Sans MT" panose="020B0502020104020203" pitchFamily="34" charset="0"/>
              </a:rPr>
              <a:t>1.1. Pagal vaiko teisių apsaugos pagrindų įstatymo pataisas valstybės ir savivaldybių įmonėse, įstaigose ir organizacijose, kuriose yra ne mažiau kaip 100 darbuotojų pareigybių, turi būti įrengti vaikų valandinės priežiūros kambariai.</a:t>
            </a:r>
          </a:p>
          <a:p>
            <a:pPr algn="just">
              <a:lnSpc>
                <a:spcPct val="107000"/>
              </a:lnSpc>
              <a:spcAft>
                <a:spcPts val="800"/>
              </a:spcAft>
            </a:pPr>
            <a:endParaRPr lang="lt-LT" sz="2000" dirty="0">
              <a:latin typeface="Gill Sans MT" panose="020B0502020104020203" pitchFamily="34" charset="0"/>
            </a:endParaRPr>
          </a:p>
          <a:p>
            <a:pPr algn="just">
              <a:lnSpc>
                <a:spcPct val="107000"/>
              </a:lnSpc>
              <a:spcAft>
                <a:spcPts val="800"/>
              </a:spcAft>
            </a:pPr>
            <a:r>
              <a:rPr lang="lt-LT" sz="2000" dirty="0">
                <a:latin typeface="Gill Sans MT" panose="020B0502020104020203" pitchFamily="34" charset="0"/>
              </a:rPr>
              <a:t>1.2. Lietuvos Respublikos Vyriausybės patvirtinti Minimalūs vaikų valandinės priežiūros kambarių reikalavimai (toliau – Reikalavimai)  nustato minimalius reikalavimus, kuriuos turi atitikti valstybės ir savivaldybių įmonių, įstaigų ir organizacijų bei kitų įmonių, įstaigų ir organizacijų patalpose įrengti vaikų valandinės priežiūros kambariai (toliau – Vaikų kambariai).</a:t>
            </a:r>
          </a:p>
          <a:p>
            <a:pPr algn="just">
              <a:lnSpc>
                <a:spcPct val="107000"/>
              </a:lnSpc>
              <a:spcAft>
                <a:spcPts val="800"/>
              </a:spcAft>
            </a:pPr>
            <a:endParaRPr lang="lt-LT" sz="2000" dirty="0">
              <a:latin typeface="Gill Sans MT" panose="020B0502020104020203" pitchFamily="34" charset="0"/>
            </a:endParaRPr>
          </a:p>
          <a:p>
            <a:pPr algn="just">
              <a:lnSpc>
                <a:spcPct val="107000"/>
              </a:lnSpc>
              <a:spcAft>
                <a:spcPts val="800"/>
              </a:spcAft>
            </a:pPr>
            <a:r>
              <a:rPr lang="lt-LT" sz="2000" dirty="0">
                <a:latin typeface="Gill Sans MT" panose="020B0502020104020203" pitchFamily="34" charset="0"/>
              </a:rPr>
              <a:t>1.3. Reikalavimai taikomi valstybės ir savivaldybių įmonėms, įstaigoms ir organizacijoms bei kitoms įmonėms, įstaigoms ir organizacijoms (toliau – įstaiga, įstaigos), savo patalpose projektuojančioms, įrengiančioms, remontuojančioms, rekonstruojančioms ir naudojančioms Vaikų kambarius, taip pat vykdančioms jų priežiūrą ir (ar) atitikties Reikalavimams kontrolę. </a:t>
            </a:r>
          </a:p>
          <a:p>
            <a:pPr algn="just">
              <a:lnSpc>
                <a:spcPct val="107000"/>
              </a:lnSpc>
              <a:spcAft>
                <a:spcPts val="800"/>
              </a:spcAft>
            </a:pPr>
            <a:endParaRPr lang="en-US" sz="2400" dirty="0">
              <a:latin typeface="Gill Sans MT" panose="020B0502020104020203" pitchFamily="34" charset="0"/>
            </a:endParaRPr>
          </a:p>
        </p:txBody>
      </p:sp>
    </p:spTree>
    <p:extLst>
      <p:ext uri="{BB962C8B-B14F-4D97-AF65-F5344CB8AC3E}">
        <p14:creationId xmlns:p14="http://schemas.microsoft.com/office/powerpoint/2010/main" val="95583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3.  Rekomendacijos vaikų kambariui</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20</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40410" y="2244392"/>
            <a:ext cx="5231690" cy="1716688"/>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Kompiuterinės darbo vietos;</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Žaidimų stalas;</a:t>
            </a: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Televizorius;</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Kilimas žaidimų zonoje;</a:t>
            </a: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Minkšti baldai (sofa arba kt.).</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140410" y="1299367"/>
            <a:ext cx="5105400" cy="5851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3.2 Preliminarus vaikų kambario išplanavimas</a:t>
            </a:r>
          </a:p>
        </p:txBody>
      </p:sp>
      <p:pic>
        <p:nvPicPr>
          <p:cNvPr id="3" name="Picture 2">
            <a:extLst>
              <a:ext uri="{FF2B5EF4-FFF2-40B4-BE49-F238E27FC236}">
                <a16:creationId xmlns:a16="http://schemas.microsoft.com/office/drawing/2014/main" id="{CD3F53FA-A8DF-9A24-1A52-BA64D1138177}"/>
              </a:ext>
            </a:extLst>
          </p:cNvPr>
          <p:cNvPicPr>
            <a:picLocks noChangeAspect="1"/>
          </p:cNvPicPr>
          <p:nvPr/>
        </p:nvPicPr>
        <p:blipFill>
          <a:blip r:embed="rId4"/>
          <a:stretch>
            <a:fillRect/>
          </a:stretch>
        </p:blipFill>
        <p:spPr>
          <a:xfrm>
            <a:off x="5210175" y="1041400"/>
            <a:ext cx="6800850" cy="5314950"/>
          </a:xfrm>
          <a:prstGeom prst="rect">
            <a:avLst/>
          </a:prstGeom>
        </p:spPr>
      </p:pic>
    </p:spTree>
    <p:extLst>
      <p:ext uri="{BB962C8B-B14F-4D97-AF65-F5344CB8AC3E}">
        <p14:creationId xmlns:p14="http://schemas.microsoft.com/office/powerpoint/2010/main" val="305481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ygiašonis trikampis 18"/>
          <p:cNvSpPr/>
          <p:nvPr/>
        </p:nvSpPr>
        <p:spPr>
          <a:xfrm rot="7193109">
            <a:off x="5688937" y="-1643347"/>
            <a:ext cx="4089240" cy="10144694"/>
          </a:xfrm>
          <a:prstGeom prst="triangle">
            <a:avLst>
              <a:gd name="adj" fmla="val 5347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7" name="Lygiašonis trikampis 16"/>
          <p:cNvSpPr/>
          <p:nvPr/>
        </p:nvSpPr>
        <p:spPr>
          <a:xfrm rot="5400000">
            <a:off x="-1151606" y="1535448"/>
            <a:ext cx="6724449" cy="2917352"/>
          </a:xfrm>
          <a:prstGeom prst="triangl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ln>
                <a:solidFill>
                  <a:schemeClr val="bg1">
                    <a:lumMod val="75000"/>
                  </a:schemeClr>
                </a:solidFill>
              </a:ln>
              <a:solidFill>
                <a:schemeClr val="bg1"/>
              </a:solidFill>
            </a:endParaRP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347" y="5760711"/>
            <a:ext cx="421305" cy="856998"/>
          </a:xfrm>
          <a:prstGeom prst="rect">
            <a:avLst/>
          </a:prstGeom>
        </p:spPr>
      </p:pic>
      <p:sp>
        <p:nvSpPr>
          <p:cNvPr id="14" name="Stačiakampis 13"/>
          <p:cNvSpPr/>
          <p:nvPr/>
        </p:nvSpPr>
        <p:spPr>
          <a:xfrm>
            <a:off x="-1" y="0"/>
            <a:ext cx="413359" cy="6858000"/>
          </a:xfrm>
          <a:prstGeom prst="rect">
            <a:avLst/>
          </a:prstGeom>
          <a:gradFill flip="none" rotWithShape="1">
            <a:gsLst>
              <a:gs pos="0">
                <a:srgbClr val="74003A">
                  <a:shade val="30000"/>
                  <a:satMod val="115000"/>
                </a:srgbClr>
              </a:gs>
              <a:gs pos="50000">
                <a:srgbClr val="74003A">
                  <a:shade val="67500"/>
                  <a:satMod val="115000"/>
                </a:srgbClr>
              </a:gs>
              <a:gs pos="100000">
                <a:srgbClr val="74003A">
                  <a:shade val="100000"/>
                  <a:satMod val="115000"/>
                </a:srgbClr>
              </a:gs>
            </a:gsLst>
            <a:lin ang="189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5" name="Stačiakampis 14"/>
          <p:cNvSpPr/>
          <p:nvPr/>
        </p:nvSpPr>
        <p:spPr>
          <a:xfrm>
            <a:off x="503264" y="0"/>
            <a:ext cx="113054"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6" name="Stačiakampis 15"/>
          <p:cNvSpPr/>
          <p:nvPr/>
        </p:nvSpPr>
        <p:spPr>
          <a:xfrm>
            <a:off x="706224" y="0"/>
            <a:ext cx="45719" cy="68580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890000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18" name="Lygiašonis trikampis 17"/>
          <p:cNvSpPr/>
          <p:nvPr/>
        </p:nvSpPr>
        <p:spPr>
          <a:xfrm rot="14527284">
            <a:off x="4919097" y="-881186"/>
            <a:ext cx="4089240" cy="10144694"/>
          </a:xfrm>
          <a:prstGeom prst="triangle">
            <a:avLst>
              <a:gd name="adj" fmla="val 5347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dirty="0"/>
          </a:p>
        </p:txBody>
      </p:sp>
      <p:sp>
        <p:nvSpPr>
          <p:cNvPr id="4" name="Skaidrės numerio vietos rezervavimo ženklas 3">
            <a:extLst>
              <a:ext uri="{FF2B5EF4-FFF2-40B4-BE49-F238E27FC236}">
                <a16:creationId xmlns:a16="http://schemas.microsoft.com/office/drawing/2014/main" id="{95CAF6B3-B9B2-D672-3E90-7DD361BEB086}"/>
              </a:ext>
            </a:extLst>
          </p:cNvPr>
          <p:cNvSpPr>
            <a:spLocks noGrp="1"/>
          </p:cNvSpPr>
          <p:nvPr>
            <p:ph type="sldNum" sz="quarter" idx="12"/>
          </p:nvPr>
        </p:nvSpPr>
        <p:spPr/>
        <p:txBody>
          <a:bodyPr/>
          <a:lstStyle/>
          <a:p>
            <a:fld id="{D9589D19-EE03-4B94-A1AA-606ECC620709}" type="slidenum">
              <a:rPr lang="lt-LT" smtClean="0"/>
              <a:t>21</a:t>
            </a:fld>
            <a:endParaRPr lang="lt-LT" dirty="0"/>
          </a:p>
        </p:txBody>
      </p:sp>
      <p:sp>
        <p:nvSpPr>
          <p:cNvPr id="13" name="Antrinis pavadinimas 2">
            <a:extLst>
              <a:ext uri="{FF2B5EF4-FFF2-40B4-BE49-F238E27FC236}">
                <a16:creationId xmlns:a16="http://schemas.microsoft.com/office/drawing/2014/main" id="{3536F948-C90A-3B66-A4BF-B230B2BF5B69}"/>
              </a:ext>
            </a:extLst>
          </p:cNvPr>
          <p:cNvSpPr txBox="1">
            <a:spLocks/>
          </p:cNvSpPr>
          <p:nvPr/>
        </p:nvSpPr>
        <p:spPr>
          <a:xfrm>
            <a:off x="2181317" y="3533934"/>
            <a:ext cx="8931784" cy="70221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200" dirty="0">
                <a:solidFill>
                  <a:srgbClr val="740035"/>
                </a:solidFill>
                <a:latin typeface="Gill Sans MT" panose="020B0502020104020203" pitchFamily="34" charset="0"/>
              </a:rPr>
              <a:t>VAIKŲ VALANDINĖS PRIEŽIŪROS KAMBARIAI</a:t>
            </a:r>
          </a:p>
          <a:p>
            <a:pPr marL="0" indent="0">
              <a:buNone/>
            </a:pPr>
            <a:r>
              <a:rPr lang="lt-LT" sz="3200" dirty="0">
                <a:solidFill>
                  <a:srgbClr val="740035"/>
                </a:solidFill>
                <a:latin typeface="Gill Sans MT" panose="020B0502020104020203" pitchFamily="34" charset="0"/>
              </a:rPr>
              <a:t>VĮ TURTO BANKAS VALDOMUOSE PASTATUOSE</a:t>
            </a:r>
          </a:p>
          <a:p>
            <a:pPr marL="0" indent="0">
              <a:buNone/>
            </a:pPr>
            <a:endParaRPr lang="lt-LT" sz="3200" dirty="0">
              <a:solidFill>
                <a:srgbClr val="740035"/>
              </a:solidFill>
              <a:latin typeface="Gill Sans MT" panose="020B0502020104020203" pitchFamily="34" charset="0"/>
            </a:endParaRPr>
          </a:p>
        </p:txBody>
      </p:sp>
    </p:spTree>
    <p:extLst>
      <p:ext uri="{BB962C8B-B14F-4D97-AF65-F5344CB8AC3E}">
        <p14:creationId xmlns:p14="http://schemas.microsoft.com/office/powerpoint/2010/main" val="31386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3</a:t>
            </a:fld>
            <a:endParaRPr lang="lt-LT" dirty="0"/>
          </a:p>
        </p:txBody>
      </p:sp>
      <p:pic>
        <p:nvPicPr>
          <p:cNvPr id="3" name="Picture 2">
            <a:extLst>
              <a:ext uri="{FF2B5EF4-FFF2-40B4-BE49-F238E27FC236}">
                <a16:creationId xmlns:a16="http://schemas.microsoft.com/office/drawing/2014/main" id="{CE549874-FFBD-CCDF-DFBE-641E64ECEF62}"/>
              </a:ext>
            </a:extLst>
          </p:cNvPr>
          <p:cNvPicPr>
            <a:picLocks noChangeAspect="1"/>
          </p:cNvPicPr>
          <p:nvPr/>
        </p:nvPicPr>
        <p:blipFill>
          <a:blip r:embed="rId4"/>
          <a:stretch>
            <a:fillRect/>
          </a:stretch>
        </p:blipFill>
        <p:spPr>
          <a:xfrm>
            <a:off x="3496056" y="1991708"/>
            <a:ext cx="4181475" cy="3906049"/>
          </a:xfrm>
          <a:prstGeom prst="rect">
            <a:avLst/>
          </a:prstGeom>
        </p:spPr>
      </p:pic>
      <p:sp>
        <p:nvSpPr>
          <p:cNvPr id="7" name="Pavadinimas 1">
            <a:extLst>
              <a:ext uri="{FF2B5EF4-FFF2-40B4-BE49-F238E27FC236}">
                <a16:creationId xmlns:a16="http://schemas.microsoft.com/office/drawing/2014/main" id="{AB7059D6-9466-7B11-C703-590FFB3267A7}"/>
              </a:ext>
            </a:extLst>
          </p:cNvPr>
          <p:cNvSpPr txBox="1">
            <a:spLocks/>
          </p:cNvSpPr>
          <p:nvPr/>
        </p:nvSpPr>
        <p:spPr>
          <a:xfrm>
            <a:off x="575615" y="1009724"/>
            <a:ext cx="10335645" cy="523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2.1. Vaikų kambariai turi būti įrengti įstaigų patalpose</a:t>
            </a:r>
          </a:p>
        </p:txBody>
      </p:sp>
    </p:spTree>
    <p:extLst>
      <p:ext uri="{BB962C8B-B14F-4D97-AF65-F5344CB8AC3E}">
        <p14:creationId xmlns:p14="http://schemas.microsoft.com/office/powerpoint/2010/main" val="280400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4</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65277" y="2424361"/>
            <a:ext cx="5593080" cy="1668214"/>
          </a:xfrm>
          <a:prstGeom prst="rect">
            <a:avLst/>
          </a:prstGeom>
          <a:noFill/>
        </p:spPr>
        <p:txBody>
          <a:bodyPr wrap="square">
            <a:spAutoFit/>
          </a:bodyPr>
          <a:lstStyle/>
          <a:p>
            <a:pPr lvl="0" algn="just">
              <a:lnSpc>
                <a:spcPct val="107000"/>
              </a:lnSpc>
            </a:pPr>
            <a:endParaRPr lang="lt-LT" sz="1700" dirty="0">
              <a:effectLst/>
              <a:latin typeface="Gill Sans MT" panose="020B0502020104020203"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Patekimas į vaikų kambarį su ne siauresnėmis durimis kaip 85cm (galimybė įrengti bus vertinama atsižvelgiant į konkrečių patalpų specifiką)*</a:t>
            </a:r>
            <a:endParaRPr lang="lt-LT" sz="2000" dirty="0">
              <a:effectLst/>
              <a:latin typeface="Gill Sans MT" panose="020B0502020104020203" pitchFamily="34" charset="0"/>
              <a:ea typeface="Calibri" panose="020F0502020204030204" pitchFamily="34" charset="0"/>
              <a:cs typeface="Calibri" panose="020F0502020204030204" pitchFamily="34"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176044" y="744055"/>
            <a:ext cx="10335645" cy="16459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2.2. Vaikų kambariai turi atitikti statinių prieinamumo neįgaliesiems reikalavimus, numatytus aplinkos ministro tvirtinamame statybos techniniame reglamente STR 2.03.01:2019 „Statinių prieinamumas“ *</a:t>
            </a:r>
          </a:p>
        </p:txBody>
      </p:sp>
      <p:pic>
        <p:nvPicPr>
          <p:cNvPr id="2" name="Picture 1">
            <a:extLst>
              <a:ext uri="{FF2B5EF4-FFF2-40B4-BE49-F238E27FC236}">
                <a16:creationId xmlns:a16="http://schemas.microsoft.com/office/drawing/2014/main" id="{E1098B66-ED0D-30F2-EA83-66EA2FBD6D6B}"/>
              </a:ext>
            </a:extLst>
          </p:cNvPr>
          <p:cNvPicPr>
            <a:picLocks noChangeAspect="1"/>
          </p:cNvPicPr>
          <p:nvPr/>
        </p:nvPicPr>
        <p:blipFill>
          <a:blip r:embed="rId4"/>
          <a:stretch>
            <a:fillRect/>
          </a:stretch>
        </p:blipFill>
        <p:spPr>
          <a:xfrm>
            <a:off x="7090757" y="2424361"/>
            <a:ext cx="4661378" cy="3895283"/>
          </a:xfrm>
          <a:prstGeom prst="rect">
            <a:avLst/>
          </a:prstGeom>
        </p:spPr>
      </p:pic>
      <p:sp>
        <p:nvSpPr>
          <p:cNvPr id="11" name="TextBox 10">
            <a:extLst>
              <a:ext uri="{FF2B5EF4-FFF2-40B4-BE49-F238E27FC236}">
                <a16:creationId xmlns:a16="http://schemas.microsoft.com/office/drawing/2014/main" id="{0A2B39A9-C084-6D50-DA9B-4CAEFA1A14B0}"/>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11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5</a:t>
            </a:fld>
            <a:endParaRPr lang="lt-LT" dirty="0"/>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176044" y="1440902"/>
            <a:ext cx="11862515" cy="19880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2.3.  Vaikų kambariuose turi būti įvairiam vaikų amžiui skirtų žaislų, žaidimų, knygų, žurnalų, piešimo priemonių ar kitų priemonių, skirtų vaikui ugdytis (toliau kartu – žaislai ir kitos priemonės). Žaislai ir kitos priemonės neturi kelti pavojaus vaikų sveikatai (dėl rizikos juos nuryti, įkvėpti ar susižeisti jais palietus odą, gleivinę, akis)**</a:t>
            </a:r>
          </a:p>
        </p:txBody>
      </p:sp>
      <p:pic>
        <p:nvPicPr>
          <p:cNvPr id="11" name="Picture 10">
            <a:extLst>
              <a:ext uri="{FF2B5EF4-FFF2-40B4-BE49-F238E27FC236}">
                <a16:creationId xmlns:a16="http://schemas.microsoft.com/office/drawing/2014/main" id="{B050396A-0BF3-1351-856C-02B3AD096C61}"/>
              </a:ext>
            </a:extLst>
          </p:cNvPr>
          <p:cNvPicPr>
            <a:picLocks noChangeAspect="1"/>
          </p:cNvPicPr>
          <p:nvPr/>
        </p:nvPicPr>
        <p:blipFill>
          <a:blip r:embed="rId4"/>
          <a:stretch>
            <a:fillRect/>
          </a:stretch>
        </p:blipFill>
        <p:spPr>
          <a:xfrm>
            <a:off x="6625244" y="3167379"/>
            <a:ext cx="4323743" cy="3469562"/>
          </a:xfrm>
          <a:prstGeom prst="rect">
            <a:avLst/>
          </a:prstGeom>
        </p:spPr>
      </p:pic>
      <p:sp>
        <p:nvSpPr>
          <p:cNvPr id="12" name="TextBox 11">
            <a:extLst>
              <a:ext uri="{FF2B5EF4-FFF2-40B4-BE49-F238E27FC236}">
                <a16:creationId xmlns:a16="http://schemas.microsoft.com/office/drawing/2014/main" id="{3875973B-DED1-3705-9462-E7A122C2EF8C}"/>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C3107F-EAE0-9F29-B588-E1B8485EDC45}"/>
              </a:ext>
            </a:extLst>
          </p:cNvPr>
          <p:cNvSpPr txBox="1"/>
          <p:nvPr/>
        </p:nvSpPr>
        <p:spPr>
          <a:xfrm>
            <a:off x="176044" y="3463224"/>
            <a:ext cx="5593080" cy="1338893"/>
          </a:xfrm>
          <a:prstGeom prst="rect">
            <a:avLst/>
          </a:prstGeom>
          <a:noFill/>
        </p:spPr>
        <p:txBody>
          <a:bodyPr wrap="square">
            <a:spAutoFit/>
          </a:bodyPr>
          <a:lstStyle/>
          <a:p>
            <a:pPr lvl="0" algn="just">
              <a:lnSpc>
                <a:spcPct val="107000"/>
              </a:lnSpc>
            </a:pPr>
            <a:endParaRPr lang="lt-LT" sz="1700" dirty="0">
              <a:effectLst/>
              <a:latin typeface="Gill Sans MT" panose="020B0502020104020203"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Klientas pasirūpina vaikų kambario žaislais, žaidimas, knygomis, žurnalais ir kitomis priemonėmis**</a:t>
            </a:r>
            <a:endParaRPr lang="lt-LT" sz="2000" dirty="0">
              <a:effectLst/>
              <a:latin typeface="Gill Sans MT" panose="020B05020201040202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196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6</a:t>
            </a:fld>
            <a:endParaRPr lang="lt-LT" dirty="0"/>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222804" y="723543"/>
            <a:ext cx="11862515" cy="12498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2.4. Vaikų kambariuose turi būti įvairiam vaikų amžiui pritaikytų vaikams skirtų baldų**</a:t>
            </a:r>
          </a:p>
        </p:txBody>
      </p:sp>
      <p:pic>
        <p:nvPicPr>
          <p:cNvPr id="2" name="Picture 1">
            <a:extLst>
              <a:ext uri="{FF2B5EF4-FFF2-40B4-BE49-F238E27FC236}">
                <a16:creationId xmlns:a16="http://schemas.microsoft.com/office/drawing/2014/main" id="{E901C714-FA27-F094-03EB-FA163C4E20D2}"/>
              </a:ext>
            </a:extLst>
          </p:cNvPr>
          <p:cNvPicPr>
            <a:picLocks noChangeAspect="1"/>
          </p:cNvPicPr>
          <p:nvPr/>
        </p:nvPicPr>
        <p:blipFill>
          <a:blip r:embed="rId4"/>
          <a:stretch>
            <a:fillRect/>
          </a:stretch>
        </p:blipFill>
        <p:spPr>
          <a:xfrm>
            <a:off x="6333004" y="2026870"/>
            <a:ext cx="5020796" cy="3448584"/>
          </a:xfrm>
          <a:prstGeom prst="rect">
            <a:avLst/>
          </a:prstGeom>
        </p:spPr>
      </p:pic>
      <p:sp>
        <p:nvSpPr>
          <p:cNvPr id="3" name="TextBox 2">
            <a:extLst>
              <a:ext uri="{FF2B5EF4-FFF2-40B4-BE49-F238E27FC236}">
                <a16:creationId xmlns:a16="http://schemas.microsoft.com/office/drawing/2014/main" id="{83455205-1601-63EB-6348-B96CEF0B0471}"/>
              </a:ext>
            </a:extLst>
          </p:cNvPr>
          <p:cNvSpPr txBox="1"/>
          <p:nvPr/>
        </p:nvSpPr>
        <p:spPr>
          <a:xfrm>
            <a:off x="176044" y="2599794"/>
            <a:ext cx="5020796" cy="1388265"/>
          </a:xfrm>
          <a:prstGeom prst="rect">
            <a:avLst/>
          </a:prstGeom>
          <a:noFill/>
        </p:spPr>
        <p:txBody>
          <a:bodyPr wrap="square">
            <a:spAutoFit/>
          </a:bodyPr>
          <a:lstStyle/>
          <a:p>
            <a:pPr marL="34290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Klientas pasirūpina vaikų kambario baldais ir kitomis priemonėmis**</a:t>
            </a:r>
            <a:endParaRPr lang="lt-LT" sz="2000" dirty="0">
              <a:effectLst/>
              <a:latin typeface="Gill Sans MT" panose="020B0502020104020203"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Rekomenduojama naudoti reguliuojamo aukščio baldus**</a:t>
            </a:r>
            <a:endParaRPr lang="lt-LT" sz="2000" dirty="0">
              <a:effectLst/>
              <a:latin typeface="Gill Sans MT" panose="020B0502020104020203"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7C17CF7-7BA5-74B9-21C5-E27C46220247}"/>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49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7</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37639" y="3929983"/>
            <a:ext cx="8066293" cy="204600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Sanitarinių mazgų pritaikymui vaikams numatoma naudoti laisvai pastatomas priemones: laiptelis prie kriauklės / unitazo, unitazo sėdynė, vaikiškas naktipuodis ir kt.*</a:t>
            </a:r>
          </a:p>
          <a:p>
            <a:pPr marL="342900" lvl="0" indent="-342900" algn="just">
              <a:lnSpc>
                <a:spcPct val="107000"/>
              </a:lnSpc>
              <a:buFont typeface="Symbol" panose="05050102010706020507" pitchFamily="18" charset="2"/>
              <a:buChar char=""/>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Šiuose sanitariniuose mazguose turi būti asmens higienos priemonių: tualetinio popieriaus, skysto muilo, rankų džiovintuvų ar vienkartinių rankšluosčių;*</a:t>
            </a: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191110" y="2546933"/>
            <a:ext cx="11862515" cy="12498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2.5. Vaikų kambariai turi būti įrengti tame pačiame aukšte kaip ir sanitariniai mazgai su vaikų ūgiui pritaikytais įrenginiais (sanitariniams mazgams pritaikyti gali būti naudojamos įvairios priemonės) (toliau šiame papunktyje – šie sanitariniai mazgai). Šie sanitariniai mazgai turi atitikti statinių prieinamumo neįgaliesiems reikalavimus, numatytus aplinkos ministro tvirtinamame statybos techniniame reglamente STR 2.03.01:2019 „Statinių prieinamumas“*</a:t>
            </a:r>
          </a:p>
        </p:txBody>
      </p:sp>
      <p:pic>
        <p:nvPicPr>
          <p:cNvPr id="3" name="Paveikslėlis 2" descr="Kūdikių reikmenys image 3">
            <a:extLst>
              <a:ext uri="{FF2B5EF4-FFF2-40B4-BE49-F238E27FC236}">
                <a16:creationId xmlns:a16="http://schemas.microsoft.com/office/drawing/2014/main" id="{8D6FDA3F-3376-D233-B8AE-7DA297D07B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2234" y="4780908"/>
            <a:ext cx="2052011" cy="2052011"/>
          </a:xfrm>
          <a:prstGeom prst="rect">
            <a:avLst/>
          </a:prstGeom>
          <a:noFill/>
          <a:ln>
            <a:noFill/>
          </a:ln>
        </p:spPr>
      </p:pic>
      <p:pic>
        <p:nvPicPr>
          <p:cNvPr id="11" name="Paveikslėlis 1" descr="LOCKIG vaikiškas naktipuodis">
            <a:extLst>
              <a:ext uri="{FF2B5EF4-FFF2-40B4-BE49-F238E27FC236}">
                <a16:creationId xmlns:a16="http://schemas.microsoft.com/office/drawing/2014/main" id="{FC3B194F-C873-EED2-291D-D85C2A24CF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3787" y="3594475"/>
            <a:ext cx="1809838" cy="1809838"/>
          </a:xfrm>
          <a:prstGeom prst="rect">
            <a:avLst/>
          </a:prstGeom>
          <a:noFill/>
          <a:ln>
            <a:noFill/>
          </a:ln>
        </p:spPr>
      </p:pic>
      <p:pic>
        <p:nvPicPr>
          <p:cNvPr id="12" name="Paveikslėlis 3" descr="TOSSIG unitazo sėdynė">
            <a:extLst>
              <a:ext uri="{FF2B5EF4-FFF2-40B4-BE49-F238E27FC236}">
                <a16:creationId xmlns:a16="http://schemas.microsoft.com/office/drawing/2014/main" id="{1AB4F77E-939D-C421-1771-96538437C82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613" y="3447639"/>
            <a:ext cx="1809838" cy="1809838"/>
          </a:xfrm>
          <a:prstGeom prst="rect">
            <a:avLst/>
          </a:prstGeom>
          <a:noFill/>
          <a:ln>
            <a:noFill/>
          </a:ln>
        </p:spPr>
      </p:pic>
      <p:sp>
        <p:nvSpPr>
          <p:cNvPr id="13" name="TextBox 12">
            <a:extLst>
              <a:ext uri="{FF2B5EF4-FFF2-40B4-BE49-F238E27FC236}">
                <a16:creationId xmlns:a16="http://schemas.microsoft.com/office/drawing/2014/main" id="{21783DFD-2DD2-EBEA-196D-5F2024A8645F}"/>
              </a:ext>
            </a:extLst>
          </p:cNvPr>
          <p:cNvSpPr txBox="1"/>
          <p:nvPr/>
        </p:nvSpPr>
        <p:spPr>
          <a:xfrm>
            <a:off x="319956" y="6008516"/>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16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8</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76720" y="3647901"/>
            <a:ext cx="6613640" cy="138845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Rekomenduojama reguliuojamo aukščio stalai;**</a:t>
            </a:r>
          </a:p>
          <a:p>
            <a:pPr marL="342900" lvl="0" indent="-342900" algn="just">
              <a:lnSpc>
                <a:spcPct val="107000"/>
              </a:lnSpc>
              <a:buFont typeface="Symbol" panose="05050102010706020507" pitchFamily="18" charset="2"/>
              <a:buChar char=""/>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Kompiuterinėse vietose rekomenduojama naudoti belaidė ryšio įranga su SIM kortele (siekiant užtikrinti pastato tinklo saugumą);**</a:t>
            </a: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768187"/>
            <a:ext cx="12038559" cy="15549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2.6.1. kompiuterizuota darbo vieta turi būti įrengta taip, kad vaikai galėtų laisvai prie jos prieiti, turėtų pakankamai erdvės judėti bei kūno padėčiai keisti, šviesos šaltiniai neatsispindėtų monitoriaus ekrane**</a:t>
            </a:r>
          </a:p>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2.6.2. stalas ir jo paviršius turi būti toks, kad būtų galima patogiai išdėstyti monitorių, klaviatūrą ir kitus būtinus įrenginius**</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99F2B1C5-E627-C805-4BAC-8A4ABC33AF66}"/>
              </a:ext>
            </a:extLst>
          </p:cNvPr>
          <p:cNvPicPr>
            <a:picLocks noChangeAspect="1"/>
          </p:cNvPicPr>
          <p:nvPr/>
        </p:nvPicPr>
        <p:blipFill>
          <a:blip r:embed="rId4"/>
          <a:stretch>
            <a:fillRect/>
          </a:stretch>
        </p:blipFill>
        <p:spPr>
          <a:xfrm>
            <a:off x="5937534" y="4889360"/>
            <a:ext cx="2673066" cy="1554977"/>
          </a:xfrm>
          <a:prstGeom prst="rect">
            <a:avLst/>
          </a:prstGeom>
        </p:spPr>
      </p:pic>
      <p:pic>
        <p:nvPicPr>
          <p:cNvPr id="15" name="Picture 14">
            <a:extLst>
              <a:ext uri="{FF2B5EF4-FFF2-40B4-BE49-F238E27FC236}">
                <a16:creationId xmlns:a16="http://schemas.microsoft.com/office/drawing/2014/main" id="{100799D0-73FD-14D0-4DAF-9FA2AD1EBBF6}"/>
              </a:ext>
            </a:extLst>
          </p:cNvPr>
          <p:cNvPicPr>
            <a:picLocks noChangeAspect="1"/>
          </p:cNvPicPr>
          <p:nvPr/>
        </p:nvPicPr>
        <p:blipFill>
          <a:blip r:embed="rId5"/>
          <a:stretch>
            <a:fillRect/>
          </a:stretch>
        </p:blipFill>
        <p:spPr>
          <a:xfrm>
            <a:off x="8887495" y="3258774"/>
            <a:ext cx="2578700" cy="2522320"/>
          </a:xfrm>
          <a:prstGeom prst="rect">
            <a:avLst/>
          </a:prstGeom>
        </p:spPr>
      </p:pic>
    </p:spTree>
    <p:extLst>
      <p:ext uri="{BB962C8B-B14F-4D97-AF65-F5344CB8AC3E}">
        <p14:creationId xmlns:p14="http://schemas.microsoft.com/office/powerpoint/2010/main" val="52922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0" y="0"/>
            <a:ext cx="12192000" cy="9394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Pavadinimas 1"/>
          <p:cNvSpPr txBox="1">
            <a:spLocks/>
          </p:cNvSpPr>
          <p:nvPr/>
        </p:nvSpPr>
        <p:spPr>
          <a:xfrm>
            <a:off x="1280160" y="72035"/>
            <a:ext cx="10186035" cy="678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3200" dirty="0">
                <a:solidFill>
                  <a:srgbClr val="74003A"/>
                </a:solidFill>
                <a:effectLst>
                  <a:outerShdw blurRad="38100" dist="38100" dir="2700000" algn="tl">
                    <a:srgbClr val="000000">
                      <a:alpha val="43137"/>
                    </a:srgbClr>
                  </a:outerShdw>
                </a:effectLst>
                <a:latin typeface="Gill Sans MT" panose="020B0502020104020203" pitchFamily="34" charset="0"/>
              </a:rPr>
              <a:t>2.  Vaikų kambariai turi atitikti šiuos reikalavimus:</a:t>
            </a:r>
          </a:p>
        </p:txBody>
      </p:sp>
      <p:pic>
        <p:nvPicPr>
          <p:cNvPr id="8" name="Paveikslėlis 7">
            <a:extLst>
              <a:ext uri="{FF2B5EF4-FFF2-40B4-BE49-F238E27FC236}">
                <a16:creationId xmlns:a16="http://schemas.microsoft.com/office/drawing/2014/main" id="{F6D4C191-3840-421E-9CB2-1E04A0100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4" y="61469"/>
            <a:ext cx="799142" cy="799142"/>
          </a:xfrm>
          <a:prstGeom prst="rect">
            <a:avLst/>
          </a:prstGeom>
        </p:spPr>
      </p:pic>
      <p:sp>
        <p:nvSpPr>
          <p:cNvPr id="5" name="Skaidrės numerio vietos rezervavimo ženklas 4">
            <a:extLst>
              <a:ext uri="{FF2B5EF4-FFF2-40B4-BE49-F238E27FC236}">
                <a16:creationId xmlns:a16="http://schemas.microsoft.com/office/drawing/2014/main" id="{072DDD3E-49E2-E6DC-77AA-2587112387C8}"/>
              </a:ext>
            </a:extLst>
          </p:cNvPr>
          <p:cNvSpPr>
            <a:spLocks noGrp="1"/>
          </p:cNvSpPr>
          <p:nvPr>
            <p:ph type="sldNum" sz="quarter" idx="12"/>
          </p:nvPr>
        </p:nvSpPr>
        <p:spPr/>
        <p:txBody>
          <a:bodyPr/>
          <a:lstStyle/>
          <a:p>
            <a:fld id="{D9589D19-EE03-4B94-A1AA-606ECC620709}" type="slidenum">
              <a:rPr lang="lt-LT" smtClean="0"/>
              <a:t>9</a:t>
            </a:fld>
            <a:endParaRPr lang="lt-LT" dirty="0"/>
          </a:p>
        </p:txBody>
      </p:sp>
      <p:sp>
        <p:nvSpPr>
          <p:cNvPr id="4" name="TextBox 3">
            <a:extLst>
              <a:ext uri="{FF2B5EF4-FFF2-40B4-BE49-F238E27FC236}">
                <a16:creationId xmlns:a16="http://schemas.microsoft.com/office/drawing/2014/main" id="{B17C5A98-7933-5F4C-8A09-66BB85ACE2CA}"/>
              </a:ext>
            </a:extLst>
          </p:cNvPr>
          <p:cNvSpPr txBox="1"/>
          <p:nvPr/>
        </p:nvSpPr>
        <p:spPr>
          <a:xfrm>
            <a:off x="176044" y="2355280"/>
            <a:ext cx="6613640" cy="1058047"/>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lt-LT" sz="2000" dirty="0">
                <a:solidFill>
                  <a:srgbClr val="000000"/>
                </a:solidFill>
                <a:effectLst/>
                <a:latin typeface="Times New Roman" panose="02020603050405020304" pitchFamily="18" charset="0"/>
                <a:ea typeface="Times New Roman" panose="02020603050405020304" pitchFamily="18" charset="0"/>
              </a:rPr>
              <a:t>Rekomenduojama įrengti įeigos kontrolę arb</a:t>
            </a:r>
            <a:r>
              <a:rPr lang="lt-LT" sz="2000" dirty="0">
                <a:solidFill>
                  <a:srgbClr val="000000"/>
                </a:solidFill>
                <a:latin typeface="Times New Roman" panose="02020603050405020304" pitchFamily="18" charset="0"/>
                <a:ea typeface="Times New Roman" panose="02020603050405020304" pitchFamily="18" charset="0"/>
              </a:rPr>
              <a:t>a užraktą patekimui į vaikų kambarį</a:t>
            </a:r>
            <a:r>
              <a:rPr lang="lt-LT" sz="2000" dirty="0">
                <a:solidFill>
                  <a:srgbClr val="000000"/>
                </a:solidFill>
                <a:effectLst/>
                <a:latin typeface="Times New Roman" panose="02020603050405020304" pitchFamily="18" charset="0"/>
                <a:ea typeface="Times New Roman" panose="02020603050405020304" pitchFamily="18" charset="0"/>
              </a:rPr>
              <a:t>;*</a:t>
            </a:r>
          </a:p>
          <a:p>
            <a:pPr marL="342900" lvl="0" indent="-342900" algn="just">
              <a:lnSpc>
                <a:spcPct val="107000"/>
              </a:lnSpc>
              <a:buFont typeface="Symbol" panose="05050102010706020507" pitchFamily="18" charset="2"/>
              <a:buChar char=""/>
            </a:pPr>
            <a:r>
              <a:rPr lang="lt-LT" sz="2000" dirty="0">
                <a:solidFill>
                  <a:srgbClr val="000000"/>
                </a:solidFill>
                <a:latin typeface="Times New Roman" panose="02020603050405020304" pitchFamily="18" charset="0"/>
                <a:ea typeface="Times New Roman" panose="02020603050405020304" pitchFamily="18" charset="0"/>
              </a:rPr>
              <a:t>Patekimo į vaikų kambarį tvarką organizuoja klientas;**</a:t>
            </a:r>
            <a:endParaRPr lang="lt-LT" sz="2000" dirty="0">
              <a:solidFill>
                <a:srgbClr val="000000"/>
              </a:solidFill>
              <a:effectLst/>
              <a:latin typeface="Times New Roman" panose="02020603050405020304" pitchFamily="18" charset="0"/>
              <a:ea typeface="Times New Roman" panose="02020603050405020304" pitchFamily="18" charset="0"/>
            </a:endParaRPr>
          </a:p>
        </p:txBody>
      </p:sp>
      <p:sp>
        <p:nvSpPr>
          <p:cNvPr id="7" name="Pavadinimas 1">
            <a:extLst>
              <a:ext uri="{FF2B5EF4-FFF2-40B4-BE49-F238E27FC236}">
                <a16:creationId xmlns:a16="http://schemas.microsoft.com/office/drawing/2014/main" id="{AB7059D6-9466-7B11-C703-590FFB3267A7}"/>
              </a:ext>
            </a:extLst>
          </p:cNvPr>
          <p:cNvSpPr txBox="1">
            <a:spLocks/>
          </p:cNvSpPr>
          <p:nvPr/>
        </p:nvSpPr>
        <p:spPr>
          <a:xfrm>
            <a:off x="76720" y="1000921"/>
            <a:ext cx="12038559" cy="1101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lt-LT" sz="2800" dirty="0">
                <a:solidFill>
                  <a:srgbClr val="74003A"/>
                </a:solidFill>
                <a:effectLst>
                  <a:outerShdw blurRad="38100" dist="38100" dir="2700000" algn="tl">
                    <a:srgbClr val="000000">
                      <a:alpha val="43137"/>
                    </a:srgbClr>
                  </a:outerShdw>
                </a:effectLst>
                <a:latin typeface="Gill Sans MT" panose="020B0502020104020203" pitchFamily="34" charset="0"/>
              </a:rPr>
              <a:t>2.7. Vaikų kambariai turi būti įrengti taip, kad į juos negalėtų patekti asmenys, kurie pagal įstaigų vidaus tvarkas neturi teisės jais naudotis*/**</a:t>
            </a:r>
          </a:p>
        </p:txBody>
      </p:sp>
      <p:sp>
        <p:nvSpPr>
          <p:cNvPr id="10" name="TextBox 9">
            <a:extLst>
              <a:ext uri="{FF2B5EF4-FFF2-40B4-BE49-F238E27FC236}">
                <a16:creationId xmlns:a16="http://schemas.microsoft.com/office/drawing/2014/main" id="{2D07E771-5E1C-3A76-9BB9-3D5665A35004}"/>
              </a:ext>
            </a:extLst>
          </p:cNvPr>
          <p:cNvSpPr txBox="1"/>
          <p:nvPr/>
        </p:nvSpPr>
        <p:spPr>
          <a:xfrm>
            <a:off x="369832" y="6031613"/>
            <a:ext cx="5020796" cy="728726"/>
          </a:xfrm>
          <a:prstGeom prst="rect">
            <a:avLst/>
          </a:prstGeom>
          <a:noFill/>
        </p:spPr>
        <p:txBody>
          <a:bodyPr wrap="square">
            <a:spAutoFit/>
          </a:bodyPr>
          <a:lstStyle/>
          <a:p>
            <a:pPr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Užtikrina VĮ Turto bankas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Užtikrina Klientas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350C638-7956-FEBC-9864-1BB1D1D1156D}"/>
              </a:ext>
            </a:extLst>
          </p:cNvPr>
          <p:cNvPicPr>
            <a:picLocks noChangeAspect="1"/>
          </p:cNvPicPr>
          <p:nvPr/>
        </p:nvPicPr>
        <p:blipFill>
          <a:blip r:embed="rId4"/>
          <a:stretch>
            <a:fillRect/>
          </a:stretch>
        </p:blipFill>
        <p:spPr>
          <a:xfrm>
            <a:off x="7259002" y="2580479"/>
            <a:ext cx="3952875" cy="3276600"/>
          </a:xfrm>
          <a:prstGeom prst="rect">
            <a:avLst/>
          </a:prstGeom>
        </p:spPr>
      </p:pic>
    </p:spTree>
    <p:extLst>
      <p:ext uri="{BB962C8B-B14F-4D97-AF65-F5344CB8AC3E}">
        <p14:creationId xmlns:p14="http://schemas.microsoft.com/office/powerpoint/2010/main" val="75288127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e2f785-b948-413e-8a5e-4c73c285acd7">
      <Terms xmlns="http://schemas.microsoft.com/office/infopath/2007/PartnerControls"/>
    </lcf76f155ced4ddcb4097134ff3c332f>
    <TaxCatchAll xmlns="e31ee299-cf4d-48b9-8cec-049f1e2a5307" xsi:nil="true"/>
    <Projekto_x0020_kodas xmlns="42e2f785-b948-413e-8a5e-4c73c285acd7" xsi:nil="true"/>
    <Data xmlns="42e2f785-b948-413e-8a5e-4c73c285ac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34E54ECFD7F945BC53E8606FA2E91C" ma:contentTypeVersion="20" ma:contentTypeDescription="Create a new document." ma:contentTypeScope="" ma:versionID="86aaa585108610d4a4f038714876bf86">
  <xsd:schema xmlns:xsd="http://www.w3.org/2001/XMLSchema" xmlns:xs="http://www.w3.org/2001/XMLSchema" xmlns:p="http://schemas.microsoft.com/office/2006/metadata/properties" xmlns:ns2="e31ee299-cf4d-48b9-8cec-049f1e2a5307" xmlns:ns3="42e2f785-b948-413e-8a5e-4c73c285acd7" targetNamespace="http://schemas.microsoft.com/office/2006/metadata/properties" ma:root="true" ma:fieldsID="f65fb77939a24b40e2ed422a9eda6795" ns2:_="" ns3:_="">
    <xsd:import namespace="e31ee299-cf4d-48b9-8cec-049f1e2a5307"/>
    <xsd:import namespace="42e2f785-b948-413e-8a5e-4c73c285ac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element ref="ns3:Projekto_x0020_kodas" minOccurs="0"/>
                <xsd:element ref="ns3:MediaServiceObjectDetectorVersions" minOccurs="0"/>
                <xsd:element ref="ns3:MediaServiceSearchProperties" minOccurs="0"/>
                <xsd:element ref="ns3: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1ee299-cf4d-48b9-8cec-049f1e2a53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eab9e3-4a7c-4b24-935a-263a829033e7}" ma:internalName="TaxCatchAll" ma:showField="CatchAllData" ma:web="e31ee299-cf4d-48b9-8cec-049f1e2a53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e2f785-b948-413e-8a5e-4c73c285ac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667157-1aae-429e-8728-c584339ea04e" ma:termSetId="09814cd3-568e-fe90-9814-8d621ff8fb84" ma:anchorId="fba54fb3-c3e1-fe81-a776-ca4b69148c4d" ma:open="true" ma:isKeyword="false">
      <xsd:complexType>
        <xsd:sequence>
          <xsd:element ref="pc:Terms" minOccurs="0" maxOccurs="1"/>
        </xsd:sequence>
      </xsd:complexType>
    </xsd:element>
    <xsd:element name="Projekto_x0020_kodas" ma:index="24" nillable="true" ma:displayName="Projekto kodas" ma:description="Projekto kodas pagal Labbis" ma:internalName="Projekto_x0020_kodas">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Data" ma:index="27" nillable="true" ma:displayName="Data" ma:format="DateOnly" ma:internalName="Data">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B9223-F6FD-4423-985F-4B09E93CFA41}">
  <ds:schemaRefs>
    <ds:schemaRef ds:uri="http://schemas.microsoft.com/sharepoint/v3/contenttype/forms"/>
  </ds:schemaRefs>
</ds:datastoreItem>
</file>

<file path=customXml/itemProps2.xml><?xml version="1.0" encoding="utf-8"?>
<ds:datastoreItem xmlns:ds="http://schemas.openxmlformats.org/officeDocument/2006/customXml" ds:itemID="{9BFC8E4B-453C-479A-9974-AB858DB87570}">
  <ds:schemaRefs>
    <ds:schemaRef ds:uri="http://schemas.microsoft.com/office/2006/metadata/properties"/>
    <ds:schemaRef ds:uri="http://purl.org/dc/terms/"/>
    <ds:schemaRef ds:uri="http://schemas.microsoft.com/office/infopath/2007/PartnerControls"/>
    <ds:schemaRef ds:uri="http://purl.org/dc/dcmitype/"/>
    <ds:schemaRef ds:uri="42e2f785-b948-413e-8a5e-4c73c285acd7"/>
    <ds:schemaRef ds:uri="http://schemas.microsoft.com/office/2006/documentManagement/types"/>
    <ds:schemaRef ds:uri="http://schemas.openxmlformats.org/package/2006/metadata/core-properties"/>
    <ds:schemaRef ds:uri="e31ee299-cf4d-48b9-8cec-049f1e2a5307"/>
    <ds:schemaRef ds:uri="http://purl.org/dc/elements/1.1/"/>
    <ds:schemaRef ds:uri="http://www.w3.org/XML/1998/namespace"/>
  </ds:schemaRefs>
</ds:datastoreItem>
</file>

<file path=customXml/itemProps3.xml><?xml version="1.0" encoding="utf-8"?>
<ds:datastoreItem xmlns:ds="http://schemas.openxmlformats.org/officeDocument/2006/customXml" ds:itemID="{49C6B407-C3B6-43C2-8B8D-E37A6DB1DE45}"/>
</file>

<file path=docProps/app.xml><?xml version="1.0" encoding="utf-8"?>
<Properties xmlns="http://schemas.openxmlformats.org/officeDocument/2006/extended-properties" xmlns:vt="http://schemas.openxmlformats.org/officeDocument/2006/docPropsVTypes">
  <TotalTime>6886</TotalTime>
  <Words>1355</Words>
  <Application>Microsoft Office PowerPoint</Application>
  <PresentationFormat>Plačiaekranė</PresentationFormat>
  <Paragraphs>151</Paragraphs>
  <Slides>21</Slides>
  <Notes>21</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21</vt:i4>
      </vt:variant>
    </vt:vector>
  </HeadingPairs>
  <TitlesOfParts>
    <vt:vector size="28" baseType="lpstr">
      <vt:lpstr>Arial</vt:lpstr>
      <vt:lpstr>Calibri</vt:lpstr>
      <vt:lpstr>Calibri Light</vt:lpstr>
      <vt:lpstr>Gill Sans MT</vt:lpstr>
      <vt:lpstr>Symbol</vt:lpstr>
      <vt:lpstr>Times New Roman</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UZLIENE,Lina</dc:creator>
  <cp:lastModifiedBy>PORCHUN, Sergej | Turto Bankas</cp:lastModifiedBy>
  <cp:revision>561</cp:revision>
  <cp:lastPrinted>2019-11-21T06:48:48Z</cp:lastPrinted>
  <dcterms:created xsi:type="dcterms:W3CDTF">2018-12-10T17:28:30Z</dcterms:created>
  <dcterms:modified xsi:type="dcterms:W3CDTF">2024-12-31T07:24:57Z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0x0101007C34E54ECFD7F945BC53E8606FA2E91C</vt:lpwstr>
  </property>
  <property fmtid="{D5CDD505-2E9C-101B-9397-08002B2CF9AE}" pid="3" name="MediaServiceImageTags">
    <vt:lpwstr/>
  </property>
</Properties>
</file>